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4" r:id="rId37"/>
    <p:sldId id="295" r:id="rId38"/>
    <p:sldId id="296" r:id="rId39"/>
    <p:sldId id="297" r:id="rId40"/>
    <p:sldId id="29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dataset/849/power+consumption+of+tetouan+city" TargetMode="External"/><Relationship Id="rId1" Type="http://schemas.openxmlformats.org/officeDocument/2006/relationships/hyperlink" Target="https://archive.ics.uci.edu/static/public/849/power+consumption+of+tetouan+city.zip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dataset/849/power+consumption+of+tetouan+city" TargetMode="External"/><Relationship Id="rId1" Type="http://schemas.openxmlformats.org/officeDocument/2006/relationships/hyperlink" Target="https://archive.ics.uci.edu/static/public/849/power+consumption+of+tetouan+city.zi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F07B6C-FB84-4C52-9BDC-AFBA913353A3}" type="doc">
      <dgm:prSet loTypeId="urn:microsoft.com/office/officeart/2008/layout/Lined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C96691C-F941-4CB9-8E30-C1864F7C146F}">
      <dgm:prSet custT="1"/>
      <dgm:spPr/>
      <dgm:t>
        <a:bodyPr/>
        <a:lstStyle/>
        <a:p>
          <a:r>
            <a:rPr lang="en-US" sz="1400" b="1" dirty="0"/>
            <a:t>Models to be compared: </a:t>
          </a:r>
          <a:r>
            <a:rPr lang="en-US" sz="1400" dirty="0"/>
            <a:t>Linear regression and Linear SVR</a:t>
          </a:r>
        </a:p>
      </dgm:t>
    </dgm:pt>
    <dgm:pt modelId="{07419CD9-A832-412D-9DA1-3FBD59C511ED}" type="parTrans" cxnId="{34082EA2-1AC7-422D-BD50-568DAC7FAD62}">
      <dgm:prSet/>
      <dgm:spPr/>
      <dgm:t>
        <a:bodyPr/>
        <a:lstStyle/>
        <a:p>
          <a:endParaRPr lang="en-US"/>
        </a:p>
      </dgm:t>
    </dgm:pt>
    <dgm:pt modelId="{870EA4F0-A353-4035-A10B-5A6D436A90EB}" type="sibTrans" cxnId="{34082EA2-1AC7-422D-BD50-568DAC7FAD62}">
      <dgm:prSet/>
      <dgm:spPr/>
      <dgm:t>
        <a:bodyPr/>
        <a:lstStyle/>
        <a:p>
          <a:endParaRPr lang="en-US"/>
        </a:p>
      </dgm:t>
    </dgm:pt>
    <dgm:pt modelId="{E0E97BE2-E7C5-4A9A-9DCE-C45CC69B650A}">
      <dgm:prSet custT="1"/>
      <dgm:spPr/>
      <dgm:t>
        <a:bodyPr/>
        <a:lstStyle/>
        <a:p>
          <a:r>
            <a:rPr lang="en-US" sz="1400" b="1" dirty="0"/>
            <a:t>Model parameters that were varied: </a:t>
          </a:r>
          <a:r>
            <a:rPr lang="en-US" sz="1400" dirty="0"/>
            <a:t>C regularization, epsilon, Learning Rate.</a:t>
          </a:r>
        </a:p>
      </dgm:t>
    </dgm:pt>
    <dgm:pt modelId="{C428AD9B-04C1-4C32-9687-53F8336FADFC}" type="parTrans" cxnId="{72B9D6F6-E901-4358-808A-2A810D7C0A3B}">
      <dgm:prSet/>
      <dgm:spPr/>
      <dgm:t>
        <a:bodyPr/>
        <a:lstStyle/>
        <a:p>
          <a:endParaRPr lang="en-US"/>
        </a:p>
      </dgm:t>
    </dgm:pt>
    <dgm:pt modelId="{F8A2EF2E-0F5F-4C93-81E3-83C9FAB25B34}" type="sibTrans" cxnId="{72B9D6F6-E901-4358-808A-2A810D7C0A3B}">
      <dgm:prSet/>
      <dgm:spPr/>
      <dgm:t>
        <a:bodyPr/>
        <a:lstStyle/>
        <a:p>
          <a:endParaRPr lang="en-US"/>
        </a:p>
      </dgm:t>
    </dgm:pt>
    <dgm:pt modelId="{92C74A26-67B8-4D3E-B1B9-018CD82B7CE3}">
      <dgm:prSet custT="1"/>
      <dgm:spPr/>
      <dgm:t>
        <a:bodyPr/>
        <a:lstStyle/>
        <a:p>
          <a:r>
            <a:rPr lang="en-US" sz="1400" b="1" dirty="0"/>
            <a:t>Dataset: </a:t>
          </a:r>
          <a:r>
            <a:rPr lang="en-US" sz="1400" dirty="0">
              <a:hlinkClick xmlns:r="http://schemas.openxmlformats.org/officeDocument/2006/relationships" r:id="rId1"/>
            </a:rPr>
            <a:t>https://archive.ics.uci.edu/static/public/849/power+consumption+of+tetouan+city.zip</a:t>
          </a:r>
          <a:endParaRPr lang="en-US" sz="1400" dirty="0"/>
        </a:p>
      </dgm:t>
    </dgm:pt>
    <dgm:pt modelId="{47D1D7EA-D4E9-42E1-9363-2B94E0DD49F1}" type="parTrans" cxnId="{5ECB95CA-B3D8-4696-8FFB-691327B34EE8}">
      <dgm:prSet/>
      <dgm:spPr/>
      <dgm:t>
        <a:bodyPr/>
        <a:lstStyle/>
        <a:p>
          <a:endParaRPr lang="en-US"/>
        </a:p>
      </dgm:t>
    </dgm:pt>
    <dgm:pt modelId="{B6390FAB-BA85-49C1-BC69-5F55CFC8D6E7}" type="sibTrans" cxnId="{5ECB95CA-B3D8-4696-8FFB-691327B34EE8}">
      <dgm:prSet/>
      <dgm:spPr/>
      <dgm:t>
        <a:bodyPr/>
        <a:lstStyle/>
        <a:p>
          <a:endParaRPr lang="en-US"/>
        </a:p>
      </dgm:t>
    </dgm:pt>
    <dgm:pt modelId="{65908F97-FDF9-4968-8063-A79703014206}">
      <dgm:prSet custT="1"/>
      <dgm:spPr/>
      <dgm:t>
        <a:bodyPr/>
        <a:lstStyle/>
        <a:p>
          <a:r>
            <a:rPr lang="en-US" sz="1400" b="1" dirty="0"/>
            <a:t>Dataset source: </a:t>
          </a:r>
          <a:r>
            <a:rPr lang="en-US" sz="1400" dirty="0">
              <a:hlinkClick xmlns:r="http://schemas.openxmlformats.org/officeDocument/2006/relationships" r:id="rId2"/>
            </a:rPr>
            <a:t>Power consumption of </a:t>
          </a:r>
          <a:r>
            <a:rPr lang="en-US" sz="1400" dirty="0" err="1">
              <a:hlinkClick xmlns:r="http://schemas.openxmlformats.org/officeDocument/2006/relationships" r:id="rId2"/>
            </a:rPr>
            <a:t>Tetouan</a:t>
          </a:r>
          <a:r>
            <a:rPr lang="en-US" sz="1400" dirty="0">
              <a:hlinkClick xmlns:r="http://schemas.openxmlformats.org/officeDocument/2006/relationships" r:id="rId2"/>
            </a:rPr>
            <a:t> city - UCI Machine Learning Repository</a:t>
          </a:r>
          <a:endParaRPr lang="en-US" sz="1400" dirty="0"/>
        </a:p>
      </dgm:t>
    </dgm:pt>
    <dgm:pt modelId="{1272D1AB-AA21-4B9B-8D59-C5C4D0E3B8BF}" type="parTrans" cxnId="{502453B1-A980-466E-9B1F-895C617D79B4}">
      <dgm:prSet/>
      <dgm:spPr/>
      <dgm:t>
        <a:bodyPr/>
        <a:lstStyle/>
        <a:p>
          <a:endParaRPr lang="en-US"/>
        </a:p>
      </dgm:t>
    </dgm:pt>
    <dgm:pt modelId="{84725DAB-17ED-4B11-87EC-35DBB30EBF7C}" type="sibTrans" cxnId="{502453B1-A980-466E-9B1F-895C617D79B4}">
      <dgm:prSet/>
      <dgm:spPr/>
      <dgm:t>
        <a:bodyPr/>
        <a:lstStyle/>
        <a:p>
          <a:endParaRPr lang="en-US"/>
        </a:p>
      </dgm:t>
    </dgm:pt>
    <dgm:pt modelId="{DA867E7A-8A47-451F-B20F-70E794E39FBF}">
      <dgm:prSet custT="1"/>
      <dgm:spPr/>
      <dgm:t>
        <a:bodyPr/>
        <a:lstStyle/>
        <a:p>
          <a:r>
            <a:rPr lang="en-US" sz="1400" b="1" dirty="0"/>
            <a:t>Dataset type: </a:t>
          </a:r>
          <a:r>
            <a:rPr lang="en-US" sz="1400" dirty="0"/>
            <a:t>Tabular Data with 52416 rows and 9 columns.</a:t>
          </a:r>
        </a:p>
      </dgm:t>
    </dgm:pt>
    <dgm:pt modelId="{D6B67F45-E47D-4980-BD9D-8D1C7653EDF7}" type="parTrans" cxnId="{76C452F0-AA76-4EC8-B5AE-B379EE3313C8}">
      <dgm:prSet/>
      <dgm:spPr/>
      <dgm:t>
        <a:bodyPr/>
        <a:lstStyle/>
        <a:p>
          <a:endParaRPr lang="en-US"/>
        </a:p>
      </dgm:t>
    </dgm:pt>
    <dgm:pt modelId="{DE89B57D-230F-412A-90CE-6362EF798458}" type="sibTrans" cxnId="{76C452F0-AA76-4EC8-B5AE-B379EE3313C8}">
      <dgm:prSet/>
      <dgm:spPr/>
      <dgm:t>
        <a:bodyPr/>
        <a:lstStyle/>
        <a:p>
          <a:endParaRPr lang="en-US"/>
        </a:p>
      </dgm:t>
    </dgm:pt>
    <dgm:pt modelId="{5D8AFDEF-A08F-43BF-99A9-66815A353D84}">
      <dgm:prSet custT="1"/>
      <dgm:spPr/>
      <dgm:t>
        <a:bodyPr/>
        <a:lstStyle/>
        <a:p>
          <a:r>
            <a:rPr lang="en-US" sz="1400" b="1" dirty="0"/>
            <a:t>Data Columns:  </a:t>
          </a:r>
          <a:r>
            <a:rPr lang="en-US" sz="1400" dirty="0" err="1"/>
            <a:t>DateTime</a:t>
          </a:r>
          <a:r>
            <a:rPr lang="en-US" sz="1400" dirty="0"/>
            <a:t>, Temperature, Humidity, Wind Speed, general diffuse flows, diffuse flows, Zone 1 Power Consumption, Zone 2  Power Consumption,  Zone 3  Power Consumption</a:t>
          </a:r>
        </a:p>
      </dgm:t>
    </dgm:pt>
    <dgm:pt modelId="{9B0EC051-D993-4FA8-80B5-882943AF4F5D}" type="parTrans" cxnId="{D1415C9D-432F-4DA0-9D44-CB185C27D908}">
      <dgm:prSet/>
      <dgm:spPr/>
      <dgm:t>
        <a:bodyPr/>
        <a:lstStyle/>
        <a:p>
          <a:endParaRPr lang="en-US"/>
        </a:p>
      </dgm:t>
    </dgm:pt>
    <dgm:pt modelId="{4822CD27-B4CD-4E8F-B9A8-C6C0E9BD93D5}" type="sibTrans" cxnId="{D1415C9D-432F-4DA0-9D44-CB185C27D908}">
      <dgm:prSet/>
      <dgm:spPr/>
      <dgm:t>
        <a:bodyPr/>
        <a:lstStyle/>
        <a:p>
          <a:endParaRPr lang="en-US"/>
        </a:p>
      </dgm:t>
    </dgm:pt>
    <dgm:pt modelId="{78486473-FB48-41CF-A32F-71B9D0AEE139}">
      <dgm:prSet custT="1"/>
      <dgm:spPr/>
      <dgm:t>
        <a:bodyPr/>
        <a:lstStyle/>
        <a:p>
          <a:r>
            <a:rPr lang="en-US" sz="1400" b="1" dirty="0"/>
            <a:t>Accuracy metric: </a:t>
          </a:r>
          <a:r>
            <a:rPr lang="en-US" sz="1400" dirty="0"/>
            <a:t>Mean squared error (MSE), Mean Absolute Error (MAE), Root mean squared error (RMSE), R Squared and Adjusted R Squared</a:t>
          </a:r>
        </a:p>
      </dgm:t>
    </dgm:pt>
    <dgm:pt modelId="{F574AADB-EBF8-4FCB-8D94-D0B54F40555F}" type="parTrans" cxnId="{0AC27365-6551-4786-9384-E85C08AF8D40}">
      <dgm:prSet/>
      <dgm:spPr/>
      <dgm:t>
        <a:bodyPr/>
        <a:lstStyle/>
        <a:p>
          <a:endParaRPr lang="en-US"/>
        </a:p>
      </dgm:t>
    </dgm:pt>
    <dgm:pt modelId="{1FADACFB-D9BC-4E05-BF5C-2393FD88CB2E}" type="sibTrans" cxnId="{0AC27365-6551-4786-9384-E85C08AF8D40}">
      <dgm:prSet/>
      <dgm:spPr/>
      <dgm:t>
        <a:bodyPr/>
        <a:lstStyle/>
        <a:p>
          <a:endParaRPr lang="en-US"/>
        </a:p>
      </dgm:t>
    </dgm:pt>
    <dgm:pt modelId="{369A2A57-085A-4E1B-AECC-5858A653801C}">
      <dgm:prSet custT="1"/>
      <dgm:spPr/>
      <dgm:t>
        <a:bodyPr/>
        <a:lstStyle/>
        <a:p>
          <a:r>
            <a:rPr lang="en-US" sz="1400" b="1" dirty="0"/>
            <a:t>Cross validation: </a:t>
          </a:r>
          <a:r>
            <a:rPr lang="en-US" sz="1400" dirty="0"/>
            <a:t>10-fold</a:t>
          </a:r>
        </a:p>
      </dgm:t>
    </dgm:pt>
    <dgm:pt modelId="{211EBC79-2EE5-47DB-8F46-AFC1D29AD06A}" type="parTrans" cxnId="{F21600C1-8B64-454E-B422-27F3DDF98CD1}">
      <dgm:prSet/>
      <dgm:spPr/>
      <dgm:t>
        <a:bodyPr/>
        <a:lstStyle/>
        <a:p>
          <a:endParaRPr lang="en-US"/>
        </a:p>
      </dgm:t>
    </dgm:pt>
    <dgm:pt modelId="{6CAC3C59-FD4E-4736-90EF-55826853F8A2}" type="sibTrans" cxnId="{F21600C1-8B64-454E-B422-27F3DDF98CD1}">
      <dgm:prSet/>
      <dgm:spPr/>
      <dgm:t>
        <a:bodyPr/>
        <a:lstStyle/>
        <a:p>
          <a:endParaRPr lang="en-US"/>
        </a:p>
      </dgm:t>
    </dgm:pt>
    <dgm:pt modelId="{FAF2126E-467D-422D-BAC0-11E0CC00586B}" type="pres">
      <dgm:prSet presAssocID="{01F07B6C-FB84-4C52-9BDC-AFBA913353A3}" presName="vert0" presStyleCnt="0">
        <dgm:presLayoutVars>
          <dgm:dir/>
          <dgm:animOne val="branch"/>
          <dgm:animLvl val="lvl"/>
        </dgm:presLayoutVars>
      </dgm:prSet>
      <dgm:spPr/>
    </dgm:pt>
    <dgm:pt modelId="{565DB1FA-3FFB-4241-9AEA-23002753DAB1}" type="pres">
      <dgm:prSet presAssocID="{8C96691C-F941-4CB9-8E30-C1864F7C146F}" presName="thickLine" presStyleLbl="alignNode1" presStyleIdx="0" presStyleCnt="8"/>
      <dgm:spPr/>
    </dgm:pt>
    <dgm:pt modelId="{0F85616F-B168-4AE7-9144-16EB4FBEFCC7}" type="pres">
      <dgm:prSet presAssocID="{8C96691C-F941-4CB9-8E30-C1864F7C146F}" presName="horz1" presStyleCnt="0"/>
      <dgm:spPr/>
    </dgm:pt>
    <dgm:pt modelId="{F6054801-4EBD-4A37-8C38-DD387AC82F5B}" type="pres">
      <dgm:prSet presAssocID="{8C96691C-F941-4CB9-8E30-C1864F7C146F}" presName="tx1" presStyleLbl="revTx" presStyleIdx="0" presStyleCnt="8"/>
      <dgm:spPr/>
    </dgm:pt>
    <dgm:pt modelId="{3837FC58-DDA6-4880-AC8B-EE8B20A995BE}" type="pres">
      <dgm:prSet presAssocID="{8C96691C-F941-4CB9-8E30-C1864F7C146F}" presName="vert1" presStyleCnt="0"/>
      <dgm:spPr/>
    </dgm:pt>
    <dgm:pt modelId="{E2F16896-FD1B-44CF-91F1-29D9D557E532}" type="pres">
      <dgm:prSet presAssocID="{E0E97BE2-E7C5-4A9A-9DCE-C45CC69B650A}" presName="thickLine" presStyleLbl="alignNode1" presStyleIdx="1" presStyleCnt="8"/>
      <dgm:spPr/>
    </dgm:pt>
    <dgm:pt modelId="{4989F6BC-B5B6-4C72-9C26-A02592303625}" type="pres">
      <dgm:prSet presAssocID="{E0E97BE2-E7C5-4A9A-9DCE-C45CC69B650A}" presName="horz1" presStyleCnt="0"/>
      <dgm:spPr/>
    </dgm:pt>
    <dgm:pt modelId="{6674F9BC-2429-4483-B3F5-511CD1354613}" type="pres">
      <dgm:prSet presAssocID="{E0E97BE2-E7C5-4A9A-9DCE-C45CC69B650A}" presName="tx1" presStyleLbl="revTx" presStyleIdx="1" presStyleCnt="8"/>
      <dgm:spPr/>
    </dgm:pt>
    <dgm:pt modelId="{F2D90249-8BE3-42B8-94D4-4E98DC49C8D3}" type="pres">
      <dgm:prSet presAssocID="{E0E97BE2-E7C5-4A9A-9DCE-C45CC69B650A}" presName="vert1" presStyleCnt="0"/>
      <dgm:spPr/>
    </dgm:pt>
    <dgm:pt modelId="{88C6680A-719B-40D3-89D2-BF21D864E6C2}" type="pres">
      <dgm:prSet presAssocID="{92C74A26-67B8-4D3E-B1B9-018CD82B7CE3}" presName="thickLine" presStyleLbl="alignNode1" presStyleIdx="2" presStyleCnt="8"/>
      <dgm:spPr/>
    </dgm:pt>
    <dgm:pt modelId="{38C84592-0B74-49DA-AAE1-BCBCC58BF6A1}" type="pres">
      <dgm:prSet presAssocID="{92C74A26-67B8-4D3E-B1B9-018CD82B7CE3}" presName="horz1" presStyleCnt="0"/>
      <dgm:spPr/>
    </dgm:pt>
    <dgm:pt modelId="{CF7E2976-72C3-42A3-9203-22B5DEC72542}" type="pres">
      <dgm:prSet presAssocID="{92C74A26-67B8-4D3E-B1B9-018CD82B7CE3}" presName="tx1" presStyleLbl="revTx" presStyleIdx="2" presStyleCnt="8" custScaleY="116239"/>
      <dgm:spPr/>
    </dgm:pt>
    <dgm:pt modelId="{1CD9AFE1-D079-4129-8957-12C3F883023B}" type="pres">
      <dgm:prSet presAssocID="{92C74A26-67B8-4D3E-B1B9-018CD82B7CE3}" presName="vert1" presStyleCnt="0"/>
      <dgm:spPr/>
    </dgm:pt>
    <dgm:pt modelId="{00D6D240-A653-49F6-A3AA-585A51F1866C}" type="pres">
      <dgm:prSet presAssocID="{65908F97-FDF9-4968-8063-A79703014206}" presName="thickLine" presStyleLbl="alignNode1" presStyleIdx="3" presStyleCnt="8"/>
      <dgm:spPr/>
    </dgm:pt>
    <dgm:pt modelId="{D9622F54-E50A-4BEA-8E55-8A9B28716FFD}" type="pres">
      <dgm:prSet presAssocID="{65908F97-FDF9-4968-8063-A79703014206}" presName="horz1" presStyleCnt="0"/>
      <dgm:spPr/>
    </dgm:pt>
    <dgm:pt modelId="{F42F14B9-8BF7-47FF-9C5D-7F6A7E8B18C3}" type="pres">
      <dgm:prSet presAssocID="{65908F97-FDF9-4968-8063-A79703014206}" presName="tx1" presStyleLbl="revTx" presStyleIdx="3" presStyleCnt="8" custScaleY="121312"/>
      <dgm:spPr/>
    </dgm:pt>
    <dgm:pt modelId="{A4E7F998-2614-429D-B72C-F7F3621D605D}" type="pres">
      <dgm:prSet presAssocID="{65908F97-FDF9-4968-8063-A79703014206}" presName="vert1" presStyleCnt="0"/>
      <dgm:spPr/>
    </dgm:pt>
    <dgm:pt modelId="{76F42090-FF56-4028-9B95-CD57FAD03709}" type="pres">
      <dgm:prSet presAssocID="{DA867E7A-8A47-451F-B20F-70E794E39FBF}" presName="thickLine" presStyleLbl="alignNode1" presStyleIdx="4" presStyleCnt="8"/>
      <dgm:spPr/>
    </dgm:pt>
    <dgm:pt modelId="{4862DF75-9E5C-4DAA-AE84-BCE64CED5C19}" type="pres">
      <dgm:prSet presAssocID="{DA867E7A-8A47-451F-B20F-70E794E39FBF}" presName="horz1" presStyleCnt="0"/>
      <dgm:spPr/>
    </dgm:pt>
    <dgm:pt modelId="{27348E9B-6316-4CA0-A2D3-A0A13DD0B16A}" type="pres">
      <dgm:prSet presAssocID="{DA867E7A-8A47-451F-B20F-70E794E39FBF}" presName="tx1" presStyleLbl="revTx" presStyleIdx="4" presStyleCnt="8"/>
      <dgm:spPr/>
    </dgm:pt>
    <dgm:pt modelId="{6D0FB955-62A5-42AB-8615-228EEA8E6B0D}" type="pres">
      <dgm:prSet presAssocID="{DA867E7A-8A47-451F-B20F-70E794E39FBF}" presName="vert1" presStyleCnt="0"/>
      <dgm:spPr/>
    </dgm:pt>
    <dgm:pt modelId="{4300CEDB-B982-465C-84A9-5C874D51B349}" type="pres">
      <dgm:prSet presAssocID="{5D8AFDEF-A08F-43BF-99A9-66815A353D84}" presName="thickLine" presStyleLbl="alignNode1" presStyleIdx="5" presStyleCnt="8"/>
      <dgm:spPr/>
    </dgm:pt>
    <dgm:pt modelId="{A5085CC9-9C7F-402D-A652-CBFE017BB624}" type="pres">
      <dgm:prSet presAssocID="{5D8AFDEF-A08F-43BF-99A9-66815A353D84}" presName="horz1" presStyleCnt="0"/>
      <dgm:spPr/>
    </dgm:pt>
    <dgm:pt modelId="{AF8D77A6-781C-46AA-87AB-DDEE0DC5FC27}" type="pres">
      <dgm:prSet presAssocID="{5D8AFDEF-A08F-43BF-99A9-66815A353D84}" presName="tx1" presStyleLbl="revTx" presStyleIdx="5" presStyleCnt="8" custScaleY="151145"/>
      <dgm:spPr/>
    </dgm:pt>
    <dgm:pt modelId="{0C3EEA4C-5626-4A42-A2EC-5F35793FCD12}" type="pres">
      <dgm:prSet presAssocID="{5D8AFDEF-A08F-43BF-99A9-66815A353D84}" presName="vert1" presStyleCnt="0"/>
      <dgm:spPr/>
    </dgm:pt>
    <dgm:pt modelId="{EDE31C5E-B518-4975-9DB9-DC009887CEB7}" type="pres">
      <dgm:prSet presAssocID="{78486473-FB48-41CF-A32F-71B9D0AEE139}" presName="thickLine" presStyleLbl="alignNode1" presStyleIdx="6" presStyleCnt="8"/>
      <dgm:spPr/>
    </dgm:pt>
    <dgm:pt modelId="{45278698-AF3B-4872-88D0-F7803F5DC024}" type="pres">
      <dgm:prSet presAssocID="{78486473-FB48-41CF-A32F-71B9D0AEE139}" presName="horz1" presStyleCnt="0"/>
      <dgm:spPr/>
    </dgm:pt>
    <dgm:pt modelId="{D12FA2D7-F484-4098-BC00-1CF8ADD77D0F}" type="pres">
      <dgm:prSet presAssocID="{78486473-FB48-41CF-A32F-71B9D0AEE139}" presName="tx1" presStyleLbl="revTx" presStyleIdx="6" presStyleCnt="8" custScaleY="131717"/>
      <dgm:spPr/>
    </dgm:pt>
    <dgm:pt modelId="{42708334-0B56-473E-B499-B0C9926839F3}" type="pres">
      <dgm:prSet presAssocID="{78486473-FB48-41CF-A32F-71B9D0AEE139}" presName="vert1" presStyleCnt="0"/>
      <dgm:spPr/>
    </dgm:pt>
    <dgm:pt modelId="{0E78D6CB-51B2-4422-A270-15EC3A9F4B29}" type="pres">
      <dgm:prSet presAssocID="{369A2A57-085A-4E1B-AECC-5858A653801C}" presName="thickLine" presStyleLbl="alignNode1" presStyleIdx="7" presStyleCnt="8"/>
      <dgm:spPr/>
    </dgm:pt>
    <dgm:pt modelId="{A3B2086C-125D-437E-AD93-B1799815DFC7}" type="pres">
      <dgm:prSet presAssocID="{369A2A57-085A-4E1B-AECC-5858A653801C}" presName="horz1" presStyleCnt="0"/>
      <dgm:spPr/>
    </dgm:pt>
    <dgm:pt modelId="{1E1087FE-F333-49E9-8B8C-5457DE41D65A}" type="pres">
      <dgm:prSet presAssocID="{369A2A57-085A-4E1B-AECC-5858A653801C}" presName="tx1" presStyleLbl="revTx" presStyleIdx="7" presStyleCnt="8"/>
      <dgm:spPr/>
    </dgm:pt>
    <dgm:pt modelId="{3F20CF2F-69E9-47C2-975C-A3697FFFF861}" type="pres">
      <dgm:prSet presAssocID="{369A2A57-085A-4E1B-AECC-5858A653801C}" presName="vert1" presStyleCnt="0"/>
      <dgm:spPr/>
    </dgm:pt>
  </dgm:ptLst>
  <dgm:cxnLst>
    <dgm:cxn modelId="{2EBFC105-2563-4A2A-885A-1F16C8A03E1F}" type="presOf" srcId="{92C74A26-67B8-4D3E-B1B9-018CD82B7CE3}" destId="{CF7E2976-72C3-42A3-9203-22B5DEC72542}" srcOrd="0" destOrd="0" presId="urn:microsoft.com/office/officeart/2008/layout/LinedList"/>
    <dgm:cxn modelId="{A8BC4E2D-03F6-4A17-A2DE-16AA02945E45}" type="presOf" srcId="{E0E97BE2-E7C5-4A9A-9DCE-C45CC69B650A}" destId="{6674F9BC-2429-4483-B3F5-511CD1354613}" srcOrd="0" destOrd="0" presId="urn:microsoft.com/office/officeart/2008/layout/LinedList"/>
    <dgm:cxn modelId="{7D37415B-93AE-4751-98EB-58A1170E6402}" type="presOf" srcId="{5D8AFDEF-A08F-43BF-99A9-66815A353D84}" destId="{AF8D77A6-781C-46AA-87AB-DDEE0DC5FC27}" srcOrd="0" destOrd="0" presId="urn:microsoft.com/office/officeart/2008/layout/LinedList"/>
    <dgm:cxn modelId="{0AC27365-6551-4786-9384-E85C08AF8D40}" srcId="{01F07B6C-FB84-4C52-9BDC-AFBA913353A3}" destId="{78486473-FB48-41CF-A32F-71B9D0AEE139}" srcOrd="6" destOrd="0" parTransId="{F574AADB-EBF8-4FCB-8D94-D0B54F40555F}" sibTransId="{1FADACFB-D9BC-4E05-BF5C-2393FD88CB2E}"/>
    <dgm:cxn modelId="{C910A077-0F65-4011-9E95-EA6BE2504F82}" type="presOf" srcId="{01F07B6C-FB84-4C52-9BDC-AFBA913353A3}" destId="{FAF2126E-467D-422D-BAC0-11E0CC00586B}" srcOrd="0" destOrd="0" presId="urn:microsoft.com/office/officeart/2008/layout/LinedList"/>
    <dgm:cxn modelId="{F8638F8E-E116-40DD-A823-018B33DBA039}" type="presOf" srcId="{DA867E7A-8A47-451F-B20F-70E794E39FBF}" destId="{27348E9B-6316-4CA0-A2D3-A0A13DD0B16A}" srcOrd="0" destOrd="0" presId="urn:microsoft.com/office/officeart/2008/layout/LinedList"/>
    <dgm:cxn modelId="{D1415C9D-432F-4DA0-9D44-CB185C27D908}" srcId="{01F07B6C-FB84-4C52-9BDC-AFBA913353A3}" destId="{5D8AFDEF-A08F-43BF-99A9-66815A353D84}" srcOrd="5" destOrd="0" parTransId="{9B0EC051-D993-4FA8-80B5-882943AF4F5D}" sibTransId="{4822CD27-B4CD-4E8F-B9A8-C6C0E9BD93D5}"/>
    <dgm:cxn modelId="{34082EA2-1AC7-422D-BD50-568DAC7FAD62}" srcId="{01F07B6C-FB84-4C52-9BDC-AFBA913353A3}" destId="{8C96691C-F941-4CB9-8E30-C1864F7C146F}" srcOrd="0" destOrd="0" parTransId="{07419CD9-A832-412D-9DA1-3FBD59C511ED}" sibTransId="{870EA4F0-A353-4035-A10B-5A6D436A90EB}"/>
    <dgm:cxn modelId="{54F50FA8-1430-425D-B0E6-FCEF6BD1CBF7}" type="presOf" srcId="{78486473-FB48-41CF-A32F-71B9D0AEE139}" destId="{D12FA2D7-F484-4098-BC00-1CF8ADD77D0F}" srcOrd="0" destOrd="0" presId="urn:microsoft.com/office/officeart/2008/layout/LinedList"/>
    <dgm:cxn modelId="{502453B1-A980-466E-9B1F-895C617D79B4}" srcId="{01F07B6C-FB84-4C52-9BDC-AFBA913353A3}" destId="{65908F97-FDF9-4968-8063-A79703014206}" srcOrd="3" destOrd="0" parTransId="{1272D1AB-AA21-4B9B-8D59-C5C4D0E3B8BF}" sibTransId="{84725DAB-17ED-4B11-87EC-35DBB30EBF7C}"/>
    <dgm:cxn modelId="{A614AEB9-DFC6-423C-B720-F6F811A4E6BF}" type="presOf" srcId="{369A2A57-085A-4E1B-AECC-5858A653801C}" destId="{1E1087FE-F333-49E9-8B8C-5457DE41D65A}" srcOrd="0" destOrd="0" presId="urn:microsoft.com/office/officeart/2008/layout/LinedList"/>
    <dgm:cxn modelId="{BDA8E4C0-657E-4005-87EC-FF19A6DAA964}" type="presOf" srcId="{65908F97-FDF9-4968-8063-A79703014206}" destId="{F42F14B9-8BF7-47FF-9C5D-7F6A7E8B18C3}" srcOrd="0" destOrd="0" presId="urn:microsoft.com/office/officeart/2008/layout/LinedList"/>
    <dgm:cxn modelId="{F21600C1-8B64-454E-B422-27F3DDF98CD1}" srcId="{01F07B6C-FB84-4C52-9BDC-AFBA913353A3}" destId="{369A2A57-085A-4E1B-AECC-5858A653801C}" srcOrd="7" destOrd="0" parTransId="{211EBC79-2EE5-47DB-8F46-AFC1D29AD06A}" sibTransId="{6CAC3C59-FD4E-4736-90EF-55826853F8A2}"/>
    <dgm:cxn modelId="{5ECB95CA-B3D8-4696-8FFB-691327B34EE8}" srcId="{01F07B6C-FB84-4C52-9BDC-AFBA913353A3}" destId="{92C74A26-67B8-4D3E-B1B9-018CD82B7CE3}" srcOrd="2" destOrd="0" parTransId="{47D1D7EA-D4E9-42E1-9363-2B94E0DD49F1}" sibTransId="{B6390FAB-BA85-49C1-BC69-5F55CFC8D6E7}"/>
    <dgm:cxn modelId="{76C452F0-AA76-4EC8-B5AE-B379EE3313C8}" srcId="{01F07B6C-FB84-4C52-9BDC-AFBA913353A3}" destId="{DA867E7A-8A47-451F-B20F-70E794E39FBF}" srcOrd="4" destOrd="0" parTransId="{D6B67F45-E47D-4980-BD9D-8D1C7653EDF7}" sibTransId="{DE89B57D-230F-412A-90CE-6362EF798458}"/>
    <dgm:cxn modelId="{4EA43FF2-1C10-4E77-BF67-C0E37332EBC6}" type="presOf" srcId="{8C96691C-F941-4CB9-8E30-C1864F7C146F}" destId="{F6054801-4EBD-4A37-8C38-DD387AC82F5B}" srcOrd="0" destOrd="0" presId="urn:microsoft.com/office/officeart/2008/layout/LinedList"/>
    <dgm:cxn modelId="{72B9D6F6-E901-4358-808A-2A810D7C0A3B}" srcId="{01F07B6C-FB84-4C52-9BDC-AFBA913353A3}" destId="{E0E97BE2-E7C5-4A9A-9DCE-C45CC69B650A}" srcOrd="1" destOrd="0" parTransId="{C428AD9B-04C1-4C32-9687-53F8336FADFC}" sibTransId="{F8A2EF2E-0F5F-4C93-81E3-83C9FAB25B34}"/>
    <dgm:cxn modelId="{03B0E6E6-86AF-473D-BE39-8ED05E122527}" type="presParOf" srcId="{FAF2126E-467D-422D-BAC0-11E0CC00586B}" destId="{565DB1FA-3FFB-4241-9AEA-23002753DAB1}" srcOrd="0" destOrd="0" presId="urn:microsoft.com/office/officeart/2008/layout/LinedList"/>
    <dgm:cxn modelId="{47A92682-D83E-4EE5-BF91-BDF9CD0379B4}" type="presParOf" srcId="{FAF2126E-467D-422D-BAC0-11E0CC00586B}" destId="{0F85616F-B168-4AE7-9144-16EB4FBEFCC7}" srcOrd="1" destOrd="0" presId="urn:microsoft.com/office/officeart/2008/layout/LinedList"/>
    <dgm:cxn modelId="{9711E044-9D9F-4CD8-9F59-110F9164C50C}" type="presParOf" srcId="{0F85616F-B168-4AE7-9144-16EB4FBEFCC7}" destId="{F6054801-4EBD-4A37-8C38-DD387AC82F5B}" srcOrd="0" destOrd="0" presId="urn:microsoft.com/office/officeart/2008/layout/LinedList"/>
    <dgm:cxn modelId="{3B817B57-04BF-480D-9D29-745D7FE1DBFC}" type="presParOf" srcId="{0F85616F-B168-4AE7-9144-16EB4FBEFCC7}" destId="{3837FC58-DDA6-4880-AC8B-EE8B20A995BE}" srcOrd="1" destOrd="0" presId="urn:microsoft.com/office/officeart/2008/layout/LinedList"/>
    <dgm:cxn modelId="{B710FD0A-511B-4404-B15B-0F6180ADC88A}" type="presParOf" srcId="{FAF2126E-467D-422D-BAC0-11E0CC00586B}" destId="{E2F16896-FD1B-44CF-91F1-29D9D557E532}" srcOrd="2" destOrd="0" presId="urn:microsoft.com/office/officeart/2008/layout/LinedList"/>
    <dgm:cxn modelId="{7E9F20AA-1BF4-449F-9985-DB6131AF41EC}" type="presParOf" srcId="{FAF2126E-467D-422D-BAC0-11E0CC00586B}" destId="{4989F6BC-B5B6-4C72-9C26-A02592303625}" srcOrd="3" destOrd="0" presId="urn:microsoft.com/office/officeart/2008/layout/LinedList"/>
    <dgm:cxn modelId="{EF5DB7D3-FE98-4F91-9BC8-3FE44F1EB53F}" type="presParOf" srcId="{4989F6BC-B5B6-4C72-9C26-A02592303625}" destId="{6674F9BC-2429-4483-B3F5-511CD1354613}" srcOrd="0" destOrd="0" presId="urn:microsoft.com/office/officeart/2008/layout/LinedList"/>
    <dgm:cxn modelId="{DF781FDF-B079-467D-8B9F-21F1887B4FF8}" type="presParOf" srcId="{4989F6BC-B5B6-4C72-9C26-A02592303625}" destId="{F2D90249-8BE3-42B8-94D4-4E98DC49C8D3}" srcOrd="1" destOrd="0" presId="urn:microsoft.com/office/officeart/2008/layout/LinedList"/>
    <dgm:cxn modelId="{D01941E2-E56D-4388-925F-E0CBF4248E40}" type="presParOf" srcId="{FAF2126E-467D-422D-BAC0-11E0CC00586B}" destId="{88C6680A-719B-40D3-89D2-BF21D864E6C2}" srcOrd="4" destOrd="0" presId="urn:microsoft.com/office/officeart/2008/layout/LinedList"/>
    <dgm:cxn modelId="{B3549F59-D25E-4B53-BD5E-521C92ACD01F}" type="presParOf" srcId="{FAF2126E-467D-422D-BAC0-11E0CC00586B}" destId="{38C84592-0B74-49DA-AAE1-BCBCC58BF6A1}" srcOrd="5" destOrd="0" presId="urn:microsoft.com/office/officeart/2008/layout/LinedList"/>
    <dgm:cxn modelId="{8CAD00D5-D9E8-489C-9BF5-1B6600FABA99}" type="presParOf" srcId="{38C84592-0B74-49DA-AAE1-BCBCC58BF6A1}" destId="{CF7E2976-72C3-42A3-9203-22B5DEC72542}" srcOrd="0" destOrd="0" presId="urn:microsoft.com/office/officeart/2008/layout/LinedList"/>
    <dgm:cxn modelId="{AD7C9C4F-B351-4664-BFFB-7233B278D982}" type="presParOf" srcId="{38C84592-0B74-49DA-AAE1-BCBCC58BF6A1}" destId="{1CD9AFE1-D079-4129-8957-12C3F883023B}" srcOrd="1" destOrd="0" presId="urn:microsoft.com/office/officeart/2008/layout/LinedList"/>
    <dgm:cxn modelId="{D47293D1-4923-40AF-80B7-0A8A5F2F899D}" type="presParOf" srcId="{FAF2126E-467D-422D-BAC0-11E0CC00586B}" destId="{00D6D240-A653-49F6-A3AA-585A51F1866C}" srcOrd="6" destOrd="0" presId="urn:microsoft.com/office/officeart/2008/layout/LinedList"/>
    <dgm:cxn modelId="{67D457B3-C797-4E6A-AC1C-C005EB7FF4F0}" type="presParOf" srcId="{FAF2126E-467D-422D-BAC0-11E0CC00586B}" destId="{D9622F54-E50A-4BEA-8E55-8A9B28716FFD}" srcOrd="7" destOrd="0" presId="urn:microsoft.com/office/officeart/2008/layout/LinedList"/>
    <dgm:cxn modelId="{B7242EF6-9E49-49EE-9E11-1300F6D965C9}" type="presParOf" srcId="{D9622F54-E50A-4BEA-8E55-8A9B28716FFD}" destId="{F42F14B9-8BF7-47FF-9C5D-7F6A7E8B18C3}" srcOrd="0" destOrd="0" presId="urn:microsoft.com/office/officeart/2008/layout/LinedList"/>
    <dgm:cxn modelId="{FB396C9B-DB64-42D0-A51E-CD9C844AF576}" type="presParOf" srcId="{D9622F54-E50A-4BEA-8E55-8A9B28716FFD}" destId="{A4E7F998-2614-429D-B72C-F7F3621D605D}" srcOrd="1" destOrd="0" presId="urn:microsoft.com/office/officeart/2008/layout/LinedList"/>
    <dgm:cxn modelId="{9C37F3B8-9D88-414F-87D3-D4E4FBB76C65}" type="presParOf" srcId="{FAF2126E-467D-422D-BAC0-11E0CC00586B}" destId="{76F42090-FF56-4028-9B95-CD57FAD03709}" srcOrd="8" destOrd="0" presId="urn:microsoft.com/office/officeart/2008/layout/LinedList"/>
    <dgm:cxn modelId="{01A129BE-96AF-4B8C-BD2C-DC5ED6B242A7}" type="presParOf" srcId="{FAF2126E-467D-422D-BAC0-11E0CC00586B}" destId="{4862DF75-9E5C-4DAA-AE84-BCE64CED5C19}" srcOrd="9" destOrd="0" presId="urn:microsoft.com/office/officeart/2008/layout/LinedList"/>
    <dgm:cxn modelId="{628F6525-52D1-42FF-8A24-0F923C6EECA2}" type="presParOf" srcId="{4862DF75-9E5C-4DAA-AE84-BCE64CED5C19}" destId="{27348E9B-6316-4CA0-A2D3-A0A13DD0B16A}" srcOrd="0" destOrd="0" presId="urn:microsoft.com/office/officeart/2008/layout/LinedList"/>
    <dgm:cxn modelId="{40FFDA2A-5940-4B56-A9ED-D52C8A9509F1}" type="presParOf" srcId="{4862DF75-9E5C-4DAA-AE84-BCE64CED5C19}" destId="{6D0FB955-62A5-42AB-8615-228EEA8E6B0D}" srcOrd="1" destOrd="0" presId="urn:microsoft.com/office/officeart/2008/layout/LinedList"/>
    <dgm:cxn modelId="{03B90DC5-3A52-47D2-A722-7B06D28F2B97}" type="presParOf" srcId="{FAF2126E-467D-422D-BAC0-11E0CC00586B}" destId="{4300CEDB-B982-465C-84A9-5C874D51B349}" srcOrd="10" destOrd="0" presId="urn:microsoft.com/office/officeart/2008/layout/LinedList"/>
    <dgm:cxn modelId="{81D1080F-F349-4819-962A-D43741A9F82D}" type="presParOf" srcId="{FAF2126E-467D-422D-BAC0-11E0CC00586B}" destId="{A5085CC9-9C7F-402D-A652-CBFE017BB624}" srcOrd="11" destOrd="0" presId="urn:microsoft.com/office/officeart/2008/layout/LinedList"/>
    <dgm:cxn modelId="{1005234A-8F5B-44D9-8C84-F096B8E6AE9A}" type="presParOf" srcId="{A5085CC9-9C7F-402D-A652-CBFE017BB624}" destId="{AF8D77A6-781C-46AA-87AB-DDEE0DC5FC27}" srcOrd="0" destOrd="0" presId="urn:microsoft.com/office/officeart/2008/layout/LinedList"/>
    <dgm:cxn modelId="{7A2B2204-321B-464F-98F1-2D961998B570}" type="presParOf" srcId="{A5085CC9-9C7F-402D-A652-CBFE017BB624}" destId="{0C3EEA4C-5626-4A42-A2EC-5F35793FCD12}" srcOrd="1" destOrd="0" presId="urn:microsoft.com/office/officeart/2008/layout/LinedList"/>
    <dgm:cxn modelId="{7D391CE9-1383-44F0-912E-871749ACD5E0}" type="presParOf" srcId="{FAF2126E-467D-422D-BAC0-11E0CC00586B}" destId="{EDE31C5E-B518-4975-9DB9-DC009887CEB7}" srcOrd="12" destOrd="0" presId="urn:microsoft.com/office/officeart/2008/layout/LinedList"/>
    <dgm:cxn modelId="{E0898201-7CE6-4399-9052-7C088C54E35C}" type="presParOf" srcId="{FAF2126E-467D-422D-BAC0-11E0CC00586B}" destId="{45278698-AF3B-4872-88D0-F7803F5DC024}" srcOrd="13" destOrd="0" presId="urn:microsoft.com/office/officeart/2008/layout/LinedList"/>
    <dgm:cxn modelId="{0915F9B5-58D3-4EEE-BE58-1A1BB3DD7B1D}" type="presParOf" srcId="{45278698-AF3B-4872-88D0-F7803F5DC024}" destId="{D12FA2D7-F484-4098-BC00-1CF8ADD77D0F}" srcOrd="0" destOrd="0" presId="urn:microsoft.com/office/officeart/2008/layout/LinedList"/>
    <dgm:cxn modelId="{1194BAED-0FED-40B6-8921-D5E9B0BE8417}" type="presParOf" srcId="{45278698-AF3B-4872-88D0-F7803F5DC024}" destId="{42708334-0B56-473E-B499-B0C9926839F3}" srcOrd="1" destOrd="0" presId="urn:microsoft.com/office/officeart/2008/layout/LinedList"/>
    <dgm:cxn modelId="{0B049C07-F21A-4688-95A3-4B136510B931}" type="presParOf" srcId="{FAF2126E-467D-422D-BAC0-11E0CC00586B}" destId="{0E78D6CB-51B2-4422-A270-15EC3A9F4B29}" srcOrd="14" destOrd="0" presId="urn:microsoft.com/office/officeart/2008/layout/LinedList"/>
    <dgm:cxn modelId="{9DC359D6-EAE8-406E-BC06-495ED9BAC5DA}" type="presParOf" srcId="{FAF2126E-467D-422D-BAC0-11E0CC00586B}" destId="{A3B2086C-125D-437E-AD93-B1799815DFC7}" srcOrd="15" destOrd="0" presId="urn:microsoft.com/office/officeart/2008/layout/LinedList"/>
    <dgm:cxn modelId="{B8A289BB-0409-498B-8AEE-29901CF0AB75}" type="presParOf" srcId="{A3B2086C-125D-437E-AD93-B1799815DFC7}" destId="{1E1087FE-F333-49E9-8B8C-5457DE41D65A}" srcOrd="0" destOrd="0" presId="urn:microsoft.com/office/officeart/2008/layout/LinedList"/>
    <dgm:cxn modelId="{FA76FEF4-28B6-4E9E-B250-150CDF33958B}" type="presParOf" srcId="{A3B2086C-125D-437E-AD93-B1799815DFC7}" destId="{3F20CF2F-69E9-47C2-975C-A3697FFFF86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DB1FA-3FFB-4241-9AEA-23002753DAB1}">
      <dsp:nvSpPr>
        <dsp:cNvPr id="0" name=""/>
        <dsp:cNvSpPr/>
      </dsp:nvSpPr>
      <dsp:spPr>
        <a:xfrm>
          <a:off x="0" y="76"/>
          <a:ext cx="635843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054801-4EBD-4A37-8C38-DD387AC82F5B}">
      <dsp:nvSpPr>
        <dsp:cNvPr id="0" name=""/>
        <dsp:cNvSpPr/>
      </dsp:nvSpPr>
      <dsp:spPr>
        <a:xfrm>
          <a:off x="0" y="76"/>
          <a:ext cx="6358432" cy="422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Models to be compared: </a:t>
          </a:r>
          <a:r>
            <a:rPr lang="en-US" sz="1400" kern="1200" dirty="0"/>
            <a:t>Linear regression and Linear SVR</a:t>
          </a:r>
        </a:p>
      </dsp:txBody>
      <dsp:txXfrm>
        <a:off x="0" y="76"/>
        <a:ext cx="6358432" cy="422358"/>
      </dsp:txXfrm>
    </dsp:sp>
    <dsp:sp modelId="{E2F16896-FD1B-44CF-91F1-29D9D557E532}">
      <dsp:nvSpPr>
        <dsp:cNvPr id="0" name=""/>
        <dsp:cNvSpPr/>
      </dsp:nvSpPr>
      <dsp:spPr>
        <a:xfrm>
          <a:off x="0" y="422435"/>
          <a:ext cx="6358432" cy="0"/>
        </a:xfrm>
        <a:prstGeom prst="line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74F9BC-2429-4483-B3F5-511CD1354613}">
      <dsp:nvSpPr>
        <dsp:cNvPr id="0" name=""/>
        <dsp:cNvSpPr/>
      </dsp:nvSpPr>
      <dsp:spPr>
        <a:xfrm>
          <a:off x="0" y="422435"/>
          <a:ext cx="6358432" cy="422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Model parameters that were varied: </a:t>
          </a:r>
          <a:r>
            <a:rPr lang="en-US" sz="1400" kern="1200" dirty="0"/>
            <a:t>C regularization, epsilon, Learning Rate.</a:t>
          </a:r>
        </a:p>
      </dsp:txBody>
      <dsp:txXfrm>
        <a:off x="0" y="422435"/>
        <a:ext cx="6358432" cy="422358"/>
      </dsp:txXfrm>
    </dsp:sp>
    <dsp:sp modelId="{88C6680A-719B-40D3-89D2-BF21D864E6C2}">
      <dsp:nvSpPr>
        <dsp:cNvPr id="0" name=""/>
        <dsp:cNvSpPr/>
      </dsp:nvSpPr>
      <dsp:spPr>
        <a:xfrm>
          <a:off x="0" y="844793"/>
          <a:ext cx="6358432" cy="0"/>
        </a:xfrm>
        <a:prstGeom prst="line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F7E2976-72C3-42A3-9203-22B5DEC72542}">
      <dsp:nvSpPr>
        <dsp:cNvPr id="0" name=""/>
        <dsp:cNvSpPr/>
      </dsp:nvSpPr>
      <dsp:spPr>
        <a:xfrm>
          <a:off x="0" y="844793"/>
          <a:ext cx="6352222" cy="490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Dataset: </a:t>
          </a:r>
          <a:r>
            <a:rPr lang="en-US" sz="1400" kern="1200" dirty="0">
              <a:hlinkClick xmlns:r="http://schemas.openxmlformats.org/officeDocument/2006/relationships" r:id="rId1"/>
            </a:rPr>
            <a:t>https://archive.ics.uci.edu/static/public/849/power+consumption+of+tetouan+city.zip</a:t>
          </a:r>
          <a:endParaRPr lang="en-US" sz="1400" kern="1200" dirty="0"/>
        </a:p>
      </dsp:txBody>
      <dsp:txXfrm>
        <a:off x="0" y="844793"/>
        <a:ext cx="6352222" cy="490944"/>
      </dsp:txXfrm>
    </dsp:sp>
    <dsp:sp modelId="{00D6D240-A653-49F6-A3AA-585A51F1866C}">
      <dsp:nvSpPr>
        <dsp:cNvPr id="0" name=""/>
        <dsp:cNvSpPr/>
      </dsp:nvSpPr>
      <dsp:spPr>
        <a:xfrm>
          <a:off x="0" y="1335738"/>
          <a:ext cx="6358432" cy="0"/>
        </a:xfrm>
        <a:prstGeom prst="line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2F14B9-8BF7-47FF-9C5D-7F6A7E8B18C3}">
      <dsp:nvSpPr>
        <dsp:cNvPr id="0" name=""/>
        <dsp:cNvSpPr/>
      </dsp:nvSpPr>
      <dsp:spPr>
        <a:xfrm>
          <a:off x="0" y="1335738"/>
          <a:ext cx="6352222" cy="512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Dataset source: </a:t>
          </a:r>
          <a:r>
            <a:rPr lang="en-US" sz="1400" kern="1200" dirty="0">
              <a:hlinkClick xmlns:r="http://schemas.openxmlformats.org/officeDocument/2006/relationships" r:id="rId2"/>
            </a:rPr>
            <a:t>Power consumption of </a:t>
          </a:r>
          <a:r>
            <a:rPr lang="en-US" sz="1400" kern="1200" dirty="0" err="1">
              <a:hlinkClick xmlns:r="http://schemas.openxmlformats.org/officeDocument/2006/relationships" r:id="rId2"/>
            </a:rPr>
            <a:t>Tetouan</a:t>
          </a:r>
          <a:r>
            <a:rPr lang="en-US" sz="1400" kern="1200" dirty="0">
              <a:hlinkClick xmlns:r="http://schemas.openxmlformats.org/officeDocument/2006/relationships" r:id="rId2"/>
            </a:rPr>
            <a:t> city - UCI Machine Learning Repository</a:t>
          </a:r>
          <a:endParaRPr lang="en-US" sz="1400" kern="1200" dirty="0"/>
        </a:p>
      </dsp:txBody>
      <dsp:txXfrm>
        <a:off x="0" y="1335738"/>
        <a:ext cx="6352222" cy="512371"/>
      </dsp:txXfrm>
    </dsp:sp>
    <dsp:sp modelId="{76F42090-FF56-4028-9B95-CD57FAD03709}">
      <dsp:nvSpPr>
        <dsp:cNvPr id="0" name=""/>
        <dsp:cNvSpPr/>
      </dsp:nvSpPr>
      <dsp:spPr>
        <a:xfrm>
          <a:off x="0" y="1848109"/>
          <a:ext cx="6358432" cy="0"/>
        </a:xfrm>
        <a:prstGeom prst="line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7348E9B-6316-4CA0-A2D3-A0A13DD0B16A}">
      <dsp:nvSpPr>
        <dsp:cNvPr id="0" name=""/>
        <dsp:cNvSpPr/>
      </dsp:nvSpPr>
      <dsp:spPr>
        <a:xfrm>
          <a:off x="0" y="1848109"/>
          <a:ext cx="6358432" cy="422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Dataset type: </a:t>
          </a:r>
          <a:r>
            <a:rPr lang="en-US" sz="1400" kern="1200" dirty="0"/>
            <a:t>Tabular Data with 52416 rows and 9 columns.</a:t>
          </a:r>
        </a:p>
      </dsp:txBody>
      <dsp:txXfrm>
        <a:off x="0" y="1848109"/>
        <a:ext cx="6358432" cy="422358"/>
      </dsp:txXfrm>
    </dsp:sp>
    <dsp:sp modelId="{4300CEDB-B982-465C-84A9-5C874D51B349}">
      <dsp:nvSpPr>
        <dsp:cNvPr id="0" name=""/>
        <dsp:cNvSpPr/>
      </dsp:nvSpPr>
      <dsp:spPr>
        <a:xfrm>
          <a:off x="0" y="2270467"/>
          <a:ext cx="6358432" cy="0"/>
        </a:xfrm>
        <a:prstGeom prst="line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F8D77A6-781C-46AA-87AB-DDEE0DC5FC27}">
      <dsp:nvSpPr>
        <dsp:cNvPr id="0" name=""/>
        <dsp:cNvSpPr/>
      </dsp:nvSpPr>
      <dsp:spPr>
        <a:xfrm>
          <a:off x="0" y="2270467"/>
          <a:ext cx="6352222" cy="638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Data Columns:  </a:t>
          </a:r>
          <a:r>
            <a:rPr lang="en-US" sz="1400" kern="1200" dirty="0" err="1"/>
            <a:t>DateTime</a:t>
          </a:r>
          <a:r>
            <a:rPr lang="en-US" sz="1400" kern="1200" dirty="0"/>
            <a:t>, Temperature, Humidity, Wind Speed, general diffuse flows, diffuse flows, Zone 1 Power Consumption, Zone 2  Power Consumption,  Zone 3  Power Consumption</a:t>
          </a:r>
        </a:p>
      </dsp:txBody>
      <dsp:txXfrm>
        <a:off x="0" y="2270467"/>
        <a:ext cx="6352222" cy="638373"/>
      </dsp:txXfrm>
    </dsp:sp>
    <dsp:sp modelId="{EDE31C5E-B518-4975-9DB9-DC009887CEB7}">
      <dsp:nvSpPr>
        <dsp:cNvPr id="0" name=""/>
        <dsp:cNvSpPr/>
      </dsp:nvSpPr>
      <dsp:spPr>
        <a:xfrm>
          <a:off x="0" y="2908841"/>
          <a:ext cx="6358432" cy="0"/>
        </a:xfrm>
        <a:prstGeom prst="line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12FA2D7-F484-4098-BC00-1CF8ADD77D0F}">
      <dsp:nvSpPr>
        <dsp:cNvPr id="0" name=""/>
        <dsp:cNvSpPr/>
      </dsp:nvSpPr>
      <dsp:spPr>
        <a:xfrm>
          <a:off x="0" y="2908841"/>
          <a:ext cx="6352222" cy="556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Accuracy metric: </a:t>
          </a:r>
          <a:r>
            <a:rPr lang="en-US" sz="1400" kern="1200" dirty="0"/>
            <a:t>Mean squared error (MSE), Mean Absolute Error (MAE), Root mean squared error (RMSE), R Squared and Adjusted R Squared</a:t>
          </a:r>
        </a:p>
      </dsp:txBody>
      <dsp:txXfrm>
        <a:off x="0" y="2908841"/>
        <a:ext cx="6352222" cy="556317"/>
      </dsp:txXfrm>
    </dsp:sp>
    <dsp:sp modelId="{0E78D6CB-51B2-4422-A270-15EC3A9F4B29}">
      <dsp:nvSpPr>
        <dsp:cNvPr id="0" name=""/>
        <dsp:cNvSpPr/>
      </dsp:nvSpPr>
      <dsp:spPr>
        <a:xfrm>
          <a:off x="0" y="3465158"/>
          <a:ext cx="6358432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E1087FE-F333-49E9-8B8C-5457DE41D65A}">
      <dsp:nvSpPr>
        <dsp:cNvPr id="0" name=""/>
        <dsp:cNvSpPr/>
      </dsp:nvSpPr>
      <dsp:spPr>
        <a:xfrm>
          <a:off x="0" y="3465158"/>
          <a:ext cx="6358432" cy="422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Cross validation: </a:t>
          </a:r>
          <a:r>
            <a:rPr lang="en-US" sz="1400" kern="1200" dirty="0"/>
            <a:t>10-fold</a:t>
          </a:r>
        </a:p>
      </dsp:txBody>
      <dsp:txXfrm>
        <a:off x="0" y="3465158"/>
        <a:ext cx="6358432" cy="422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F969E-E336-210F-28DD-00B6A4F38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B99DF-C2C9-E82C-501F-338CD24C5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E8976-79FB-78C4-9689-4BEC6402A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8CC-3570-4363-89B2-36E4FD1A8E4C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A68A4-786B-EE6F-1BB6-BBB08419D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A216B-6ED1-AB41-280D-B7405A09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FF9FF-05DA-4A2E-B578-F2B390C51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80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1861-AD1C-3401-92B1-7657C1F99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DA82E-F40E-0853-3695-4EA30F18D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F6269-6CDC-E899-02FC-100786E2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8CC-3570-4363-89B2-36E4FD1A8E4C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E5D3D-3513-C73D-CC43-5491A1C2A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68306-7265-6B6F-C342-9BBA8720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FF9FF-05DA-4A2E-B578-F2B390C51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11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DEEE8-B90A-BB4E-32F4-25DDC69EA9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1C4FF-51E0-240D-979C-7A8D303AC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35E1A-5F2D-9AC8-6C42-40CDDD27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8CC-3570-4363-89B2-36E4FD1A8E4C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DBF38-4F5E-338E-7B7C-0CC685D55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99B88-0AB5-D2F4-076F-A6E6277C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FF9FF-05DA-4A2E-B578-F2B390C51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16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5AD6-BBE7-73E5-A554-676755A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0D7BF-8BD3-2619-72FE-6E2594D90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DDBA4-A45A-BA98-D422-E6B5F6C76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8CC-3570-4363-89B2-36E4FD1A8E4C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CA46C-8F34-8B61-64EB-8803C3F0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968E5-1DFD-878B-AFF5-1925E37C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FF9FF-05DA-4A2E-B578-F2B390C51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2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16F3E-B54D-1746-309B-064DCEA67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33F6D-55BC-71B3-70F3-50D955EB5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18E8F-AAC5-BF06-7E48-59B05170A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8CC-3570-4363-89B2-36E4FD1A8E4C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72368-7A24-B6C0-6584-71806F859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3C3D2-1C19-04ED-7E4F-0EA51086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FF9FF-05DA-4A2E-B578-F2B390C51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90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26D3-6AFC-F8E0-BC75-7E19B48D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52C62-3570-9EAD-D180-AABADA772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064FE-90DD-40A7-92EF-FDA2DF4A6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C2354-0D08-9E7A-481D-088DEFC71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8CC-3570-4363-89B2-36E4FD1A8E4C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99FEF-11A0-C7DB-9DF1-CD7F0CA94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BA2CD-E563-2E42-BC9C-387A7113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FF9FF-05DA-4A2E-B578-F2B390C51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12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848AE-0E3E-52BF-41A0-FF933AC77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1AFE7-3983-17E9-8A9C-F72D74C31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63171-1CF1-0833-7BF0-BF6B9C8DC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0E82E-11A5-E2FE-F058-C6D9AAAFD2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7E8B14-DEEF-384E-DA03-4EC7A23DC5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D97268-F53A-8FEB-41F4-79BCD160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8CC-3570-4363-89B2-36E4FD1A8E4C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318356-AD01-451C-2E41-07F74B75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C703D-5FCF-C6F0-59E5-8AF33740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FF9FF-05DA-4A2E-B578-F2B390C51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65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EFEB-77ED-6075-0E87-64BF16ECF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7D1B24-0F76-165A-887E-34116BBE2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8CC-3570-4363-89B2-36E4FD1A8E4C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4A7D5-4316-4100-EAF0-477AF2022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CC0E4-C5ED-7B47-1381-80B02953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FF9FF-05DA-4A2E-B578-F2B390C51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3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A7CB35-CF96-F8D8-5239-0EA6A8474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8CC-3570-4363-89B2-36E4FD1A8E4C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66B2D-AFD5-5A2D-3386-97E41488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1B174-2F38-D9AD-AA5C-C475B4C3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FF9FF-05DA-4A2E-B578-F2B390C51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0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C8B1A-E99A-A36B-B2B3-61D0950FE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EF2D6-ADE1-80E1-F670-B339B5BDF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91191-EF49-15D1-51AD-21C9784EF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7A6AA-89DC-C8BC-0940-615B70790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8CC-3570-4363-89B2-36E4FD1A8E4C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5BF6F-6AC7-77D1-F1FE-46E370EB2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C4C96-B89E-96F3-5605-FA26C876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FF9FF-05DA-4A2E-B578-F2B390C51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34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1A34-A976-B618-A887-FC070680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FE98E8-5424-6E4D-87C4-61B6938BB1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AAE89-A5C3-AF57-48A7-B4AF5D4DAD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7F6F7-FA85-5D2A-80EE-8A3A8D751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8CC-3570-4363-89B2-36E4FD1A8E4C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97212-4B58-44E1-DA50-818788595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33B1E-994A-22FB-10B5-F40BAFF23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FF9FF-05DA-4A2E-B578-F2B390C51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2DBFB-1DC1-CD7F-ED07-A30E80732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A676-AEBC-2C34-B648-D3C678C55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9415A-5546-B248-32FC-87F496AB5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158CC-3570-4363-89B2-36E4FD1A8E4C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68AC4-341A-ACCB-A52B-E95E18A38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23B03-3F4D-77FC-AF3D-489F49481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FF9FF-05DA-4A2E-B578-F2B390C51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92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corgiredirector?site=https%3A%2F%2Fwww.kaggle.com%2Fcode%2Frobikscube%2Ftime-series-forecasting-with-machine-learning-y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6D975-E56E-B92C-5E96-53E8A26F9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3"/>
            <a:ext cx="4894428" cy="3570162"/>
          </a:xfrm>
        </p:spPr>
        <p:txBody>
          <a:bodyPr anchor="b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Power Consumption of Tetouan City: A Comparison of Linear Regression and Linear SVR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55F5C0-76A7-2322-9665-4D8B00C71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19" y="4547167"/>
            <a:ext cx="4894428" cy="128848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Yashwanth Reddy Boddireddy | 31612593 | DS644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6" name="Video 15" descr="Aerial View Of Street">
            <a:extLst>
              <a:ext uri="{FF2B5EF4-FFF2-40B4-BE49-F238E27FC236}">
                <a16:creationId xmlns:a16="http://schemas.microsoft.com/office/drawing/2014/main" id="{96BAFC2E-6EC6-BF33-3852-E75EEA714C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6817629" y="2330237"/>
            <a:ext cx="3899155" cy="2187045"/>
          </a:xfrm>
          <a:prstGeom prst="rect">
            <a:avLst/>
          </a:prstGeom>
          <a:ln w="28575">
            <a:noFill/>
          </a:ln>
        </p:spPr>
      </p:pic>
      <p:sp>
        <p:nvSpPr>
          <p:cNvPr id="68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0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4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43842-1D25-6D43-0C8E-54A41F073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324" y="0"/>
            <a:ext cx="5563376" cy="17584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D6B8145-2C0A-67B8-2305-37D384046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86" y="1647825"/>
            <a:ext cx="826770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767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5B759-D0D2-BB99-DE04-E0FC3D93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4" y="2219634"/>
            <a:ext cx="6238992" cy="4544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6E2E9-A9EC-4EE4-3CCC-91BAD22FE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96" y="2029107"/>
            <a:ext cx="5713799" cy="4734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1C111-F89E-28B1-3389-80394EB91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428" y="94306"/>
            <a:ext cx="3159467" cy="193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9730E5-9003-96B9-C751-24CA1A638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197727" cy="17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86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BE3A49-40D1-A9D3-4543-BA933B4F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44165" cy="1505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3A74FE-1872-1FB4-3041-248B2FAA0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46" y="1749144"/>
            <a:ext cx="2029108" cy="4020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054A20-A1C6-9249-D9D3-DAAE3CC1E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661" y="1796776"/>
            <a:ext cx="1981477" cy="3972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58A290-C239-0730-804C-CBDDACC51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915" y="1749144"/>
            <a:ext cx="2133898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08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19AD509-F1B3-37B3-1EEC-C1ACDCDDF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2038350"/>
            <a:ext cx="76835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3B580-503E-4A44-3F93-3493ED291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59" y="0"/>
            <a:ext cx="5601482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65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C4A1D-B203-E84D-94A3-44D48831A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611273" cy="16891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B1E191A-E1AC-37C5-1F2F-A63CB3885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9101"/>
            <a:ext cx="10058400" cy="516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79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1D5DF-0ADD-78FC-E81B-7F6B0AEA2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277851" cy="14351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558A08E-4894-6FE2-0662-99889AAD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5101"/>
            <a:ext cx="12192000" cy="54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964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AF2EAE-58B0-144D-BC0C-DF0BD980E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59169" cy="107647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530B196E-D9C8-AC66-F2D8-2CFE0C457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003" y="1076474"/>
            <a:ext cx="8145194" cy="57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439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DB4182-30AF-0ABB-C52C-31464891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18" y="1231777"/>
            <a:ext cx="8637563" cy="4394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6DA13-72C3-47AD-849D-98E3B72D40E2}"/>
              </a:ext>
            </a:extLst>
          </p:cNvPr>
          <p:cNvSpPr txBox="1"/>
          <p:nvPr/>
        </p:nvSpPr>
        <p:spPr>
          <a:xfrm>
            <a:off x="2138289" y="534572"/>
            <a:ext cx="513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Zone1 power consumption for 1</a:t>
            </a:r>
            <a:r>
              <a:rPr lang="en-US" b="1" baseline="30000" dirty="0"/>
              <a:t>st</a:t>
            </a:r>
            <a:r>
              <a:rPr lang="en-US" b="1" dirty="0"/>
              <a:t> Week of Jan 2017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47902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5EBB9E-93D7-2145-6DC3-29BCB9562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891"/>
            <a:ext cx="5753903" cy="4782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B386C-27A9-E4E9-5CA4-D1190AD7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03" y="914048"/>
            <a:ext cx="6269502" cy="49060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CCED99-0A27-1BE7-E226-3B6CE5FA8B1F}"/>
              </a:ext>
            </a:extLst>
          </p:cNvPr>
          <p:cNvSpPr txBox="1"/>
          <p:nvPr/>
        </p:nvSpPr>
        <p:spPr>
          <a:xfrm>
            <a:off x="168595" y="210437"/>
            <a:ext cx="11652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Linear Regression Model Training with 0.01 learning rate with features 'Temperature', 'month', 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dayofmonth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', 'year' and 'hour'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3293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8911F-68BF-E689-DE61-571902E7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25324" cy="45726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0836B9-8E72-4F41-4BC9-8483F4EF2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25" y="9526"/>
            <a:ext cx="6466676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7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21243-B5B3-5098-E2E7-F73D376E3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Project details</a:t>
            </a:r>
          </a:p>
        </p:txBody>
      </p:sp>
      <p:pic>
        <p:nvPicPr>
          <p:cNvPr id="15" name="Picture 14" descr="Light bulb on yellow background with sketched light beams and cord">
            <a:extLst>
              <a:ext uri="{FF2B5EF4-FFF2-40B4-BE49-F238E27FC236}">
                <a16:creationId xmlns:a16="http://schemas.microsoft.com/office/drawing/2014/main" id="{E15D4F5C-51EB-55A0-0E62-ED5CE5847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73" r="5522"/>
          <a:stretch/>
        </p:blipFill>
        <p:spPr>
          <a:xfrm>
            <a:off x="7556409" y="557190"/>
            <a:ext cx="3995928" cy="5571896"/>
          </a:xfrm>
          <a:prstGeom prst="rect">
            <a:avLst/>
          </a:prstGeom>
          <a:effectLst/>
        </p:spPr>
      </p:pic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FC039B57-A408-6D0B-9A94-B9B4634B0F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4693046"/>
              </p:ext>
            </p:extLst>
          </p:nvPr>
        </p:nvGraphicFramePr>
        <p:xfrm>
          <a:off x="831987" y="2400472"/>
          <a:ext cx="6358432" cy="3887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0236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3337E64-2CD1-ECF0-FF7E-7CA8AC8D2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102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48C28F01-7D78-16B6-0FD7-CADEA7AFC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44" y="0"/>
            <a:ext cx="5610225" cy="333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EC8A198C-C35D-83B4-1092-350DB0EC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" y="3331922"/>
            <a:ext cx="5610225" cy="352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3D45C597-A113-E49F-D1EE-463610B9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43" y="3667966"/>
            <a:ext cx="5610227" cy="319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654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60415-A9C8-E5A8-7DEF-B2143F70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3" y="2578847"/>
            <a:ext cx="5258534" cy="1124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D50F0-4DFE-77E8-36BB-7664A178E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57" y="349687"/>
            <a:ext cx="554432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09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E2FC2-3086-C201-C232-DD31F016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839" y="396700"/>
            <a:ext cx="6954220" cy="117173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B73B390-7BAB-0631-DA48-8A87E59A0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596" y="1900890"/>
            <a:ext cx="5736529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265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EF531C-433B-2D4A-0677-DF9105A33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059" y="99529"/>
            <a:ext cx="5010849" cy="4477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034E5B-7F91-6116-E76E-7D215D626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460" y="4965209"/>
            <a:ext cx="5561555" cy="143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90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C5D9A7-91AF-849E-476B-D823AA5B2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20746" cy="2753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E579D0-0FB5-7F5C-AAD9-5A611669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3" y="4104892"/>
            <a:ext cx="2010056" cy="106694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3B0E7B31-2006-5F3E-D7EC-267AD916F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503" y="1899139"/>
            <a:ext cx="7038497" cy="495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291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27C57-0AC2-E911-23D9-E8E0E16E3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91" y="323557"/>
            <a:ext cx="4582164" cy="885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0BFD60-9C75-3A55-3FF6-A0402A09A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525" y="426054"/>
            <a:ext cx="3791479" cy="2124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162630-72BC-D819-3164-8D07C7915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23" y="1450134"/>
            <a:ext cx="5744377" cy="2200582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AA3619B-083B-9540-3CA1-6EE93777D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6" y="3429000"/>
            <a:ext cx="120542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462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397F7-AB84-4F91-EB77-D5B02637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10" y="367206"/>
            <a:ext cx="9716856" cy="2381582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8C42E85A-625C-808C-CDFF-1A8E84EB3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8788"/>
            <a:ext cx="12192000" cy="402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487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4F5770B9-CA8A-58C5-34F0-EF773226A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94" y="822129"/>
            <a:ext cx="56102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A8172069-3157-8464-A491-BC1EF107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019" y="822128"/>
            <a:ext cx="56102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22FF16-83A5-3267-E41A-A4C87BF7E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93" y="5156004"/>
            <a:ext cx="6079826" cy="1469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C88FF-386F-8162-E6CD-7815891FB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919" y="5156004"/>
            <a:ext cx="4613358" cy="1304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BAAF64-B399-10AA-D2D3-C30E0229755C}"/>
              </a:ext>
            </a:extLst>
          </p:cNvPr>
          <p:cNvSpPr txBox="1"/>
          <p:nvPr/>
        </p:nvSpPr>
        <p:spPr>
          <a:xfrm>
            <a:off x="526093" y="200416"/>
            <a:ext cx="9852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Linear Regression Model Training with 0.01 learning rate with features 'Temperature' and 'hour'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7898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006E9F4E-6D80-FE82-1C93-B20EE1F26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48325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C9FA52-73ED-EAB4-0844-A45F1F9F5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345" y="651189"/>
            <a:ext cx="2259182" cy="1102454"/>
          </a:xfrm>
          <a:prstGeom prst="rect">
            <a:avLst/>
          </a:prstGeom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B8EA4245-0ED3-E635-8E15-0C209DCF8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2007344"/>
            <a:ext cx="6418415" cy="460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082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8278AB-B45E-1737-3CB6-BE8E74F9F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997" y="88852"/>
            <a:ext cx="3820058" cy="2133898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C13D9D02-5ABD-4ED5-9D66-614878C2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42" y="2400348"/>
            <a:ext cx="9336258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335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14940-B4DD-02AD-AB9E-64F2EDF1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Data preprocessing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56CE9-395A-3976-6B62-8F7FD6C32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There are no missing values and nan values in the dataset.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Did setting index to </a:t>
            </a:r>
            <a:r>
              <a:rPr lang="en-US" sz="2000" dirty="0" err="1">
                <a:solidFill>
                  <a:schemeClr val="bg1"/>
                </a:solidFill>
              </a:rPr>
              <a:t>DateTime</a:t>
            </a:r>
            <a:r>
              <a:rPr lang="en-US" sz="2000" dirty="0">
                <a:solidFill>
                  <a:schemeClr val="bg1"/>
                </a:solidFill>
              </a:rPr>
              <a:t> for better visualization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Renamed some columns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Produced some columns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Extracted dates and time from </a:t>
            </a:r>
            <a:r>
              <a:rPr lang="en-US" sz="2000" dirty="0" err="1">
                <a:solidFill>
                  <a:schemeClr val="bg1"/>
                </a:solidFill>
              </a:rPr>
              <a:t>DateTime</a:t>
            </a:r>
            <a:r>
              <a:rPr lang="en-US" sz="2000" dirty="0">
                <a:solidFill>
                  <a:schemeClr val="bg1"/>
                </a:solidFill>
              </a:rPr>
              <a:t> into separate columns.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95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B4CF8D04-D48C-2C2E-C7D7-F26BFCF07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08" y="1379212"/>
            <a:ext cx="11686783" cy="437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091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6D64A3-A8D3-A920-1AFE-6EFEFB62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46" y="548295"/>
            <a:ext cx="5367553" cy="130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5DAD50-ACED-7A7E-C900-5169116B8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892" y="548296"/>
            <a:ext cx="4208745" cy="1304300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75F5CA50-739A-1E02-2287-CCD6650E5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1" y="2248580"/>
            <a:ext cx="5648325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794F04-FF12-FE40-5F7E-C36B4CE9D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631" y="2803233"/>
            <a:ext cx="3715268" cy="20862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F41A86-85F6-B9BE-1A5D-69C9AC03AA25}"/>
              </a:ext>
            </a:extLst>
          </p:cNvPr>
          <p:cNvSpPr txBox="1"/>
          <p:nvPr/>
        </p:nvSpPr>
        <p:spPr>
          <a:xfrm>
            <a:off x="987796" y="63547"/>
            <a:ext cx="9853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Linear regression model training with 0.02 learning rate using features 'Temperature' and 'hour'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3831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70048B-BE70-BAF0-D11B-6CDE1F310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1195076"/>
            <a:ext cx="5772956" cy="47822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C76862-E744-0008-6B52-CC726E1F0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2233"/>
            <a:ext cx="5772956" cy="43535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DA8C38-AEE1-82EB-CEF9-778AC2EBE740}"/>
              </a:ext>
            </a:extLst>
          </p:cNvPr>
          <p:cNvSpPr txBox="1"/>
          <p:nvPr/>
        </p:nvSpPr>
        <p:spPr>
          <a:xfrm>
            <a:off x="744046" y="415479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Linear regression using grid search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1065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892795-677A-3AEF-BE07-0001A0154631}"/>
              </a:ext>
            </a:extLst>
          </p:cNvPr>
          <p:cNvSpPr txBox="1"/>
          <p:nvPr/>
        </p:nvSpPr>
        <p:spPr>
          <a:xfrm>
            <a:off x="2518117" y="801858"/>
            <a:ext cx="405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Support Vector Regression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33E05-B9CC-C24E-776A-68EB50EA0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44994"/>
            <a:ext cx="3869028" cy="4696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1512BA-9FC9-35A2-0BBB-EB8E9FD5A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029" y="1544994"/>
            <a:ext cx="4051494" cy="4696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3E46FB-34AA-5775-311F-5635B87EE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523" y="1544994"/>
            <a:ext cx="4271476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32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ED8C4-3F64-2CB6-EC5B-BCA1F653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03" y="327747"/>
            <a:ext cx="5153744" cy="1275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61E8B9-7903-2D0D-DE18-2EF299EB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499" y="327747"/>
            <a:ext cx="4431671" cy="1275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F8BBB5-C67E-975F-1DD1-2FF74F27C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24" y="1964022"/>
            <a:ext cx="3753374" cy="206721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9C39301-F539-85D0-D20F-0DB531624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64022"/>
            <a:ext cx="4575131" cy="457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065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1D0CB-AAD3-7CA4-1E49-A87A5A76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021"/>
            <a:ext cx="5439534" cy="6224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81469-80AB-9259-3E31-645270FD5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533" y="633021"/>
            <a:ext cx="6588344" cy="6224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80A1B-3FDD-1DE8-6E33-7754BE42D007}"/>
              </a:ext>
            </a:extLst>
          </p:cNvPr>
          <p:cNvSpPr txBox="1"/>
          <p:nvPr/>
        </p:nvSpPr>
        <p:spPr>
          <a:xfrm>
            <a:off x="1164920" y="162838"/>
            <a:ext cx="7039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Linear Support Vector Regression Model Training using grid search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0763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E99681F-5591-EF3F-0514-5FADD9662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449995"/>
              </p:ext>
            </p:extLst>
          </p:nvPr>
        </p:nvGraphicFramePr>
        <p:xfrm>
          <a:off x="992164" y="643466"/>
          <a:ext cx="6350531" cy="556683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1646">
                  <a:extLst>
                    <a:ext uri="{9D8B030D-6E8A-4147-A177-3AD203B41FA5}">
                      <a16:colId xmlns:a16="http://schemas.microsoft.com/office/drawing/2014/main" val="2871505916"/>
                    </a:ext>
                  </a:extLst>
                </a:gridCol>
                <a:gridCol w="1216552">
                  <a:extLst>
                    <a:ext uri="{9D8B030D-6E8A-4147-A177-3AD203B41FA5}">
                      <a16:colId xmlns:a16="http://schemas.microsoft.com/office/drawing/2014/main" val="2071999897"/>
                    </a:ext>
                  </a:extLst>
                </a:gridCol>
                <a:gridCol w="1739092">
                  <a:extLst>
                    <a:ext uri="{9D8B030D-6E8A-4147-A177-3AD203B41FA5}">
                      <a16:colId xmlns:a16="http://schemas.microsoft.com/office/drawing/2014/main" val="62953575"/>
                    </a:ext>
                  </a:extLst>
                </a:gridCol>
                <a:gridCol w="1623241">
                  <a:extLst>
                    <a:ext uri="{9D8B030D-6E8A-4147-A177-3AD203B41FA5}">
                      <a16:colId xmlns:a16="http://schemas.microsoft.com/office/drawing/2014/main" val="4002797490"/>
                    </a:ext>
                  </a:extLst>
                </a:gridCol>
              </a:tblGrid>
              <a:tr h="344341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 marL="78259" marR="78259" marT="39130" marB="3913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MAPE</a:t>
                      </a:r>
                      <a:endParaRPr lang="en-IN" sz="1200"/>
                    </a:p>
                  </a:txBody>
                  <a:tcPr marL="78259" marR="78259" marT="39130" marB="3913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Time(sec)</a:t>
                      </a:r>
                      <a:endParaRPr lang="en-IN" sz="1200"/>
                    </a:p>
                  </a:txBody>
                  <a:tcPr marL="78259" marR="78259" marT="39130" marB="39130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RMSE</a:t>
                      </a:r>
                      <a:endParaRPr lang="en-IN" sz="1500"/>
                    </a:p>
                  </a:txBody>
                  <a:tcPr marL="78259" marR="78259" marT="39130" marB="39130"/>
                </a:tc>
                <a:extLst>
                  <a:ext uri="{0D108BD9-81ED-4DB2-BD59-A6C34878D82A}">
                    <a16:rowId xmlns:a16="http://schemas.microsoft.com/office/drawing/2014/main" val="954459637"/>
                  </a:ext>
                </a:extLst>
              </a:tr>
              <a:tr h="12051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</a:rPr>
                        <a:t>Linear Regression Model Training with 0.01 learning rate with features 'Temperature', 'month', 'dayofmonth', 'year' and 'hour'</a:t>
                      </a:r>
                      <a:endParaRPr lang="en-US" sz="12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259" marR="78259" marT="39130" marB="39130"/>
                </a:tc>
                <a:tc>
                  <a:txBody>
                    <a:bodyPr/>
                    <a:lstStyle/>
                    <a:p>
                      <a:r>
                        <a:rPr lang="en-IN" sz="1200" b="0" kern="1200">
                          <a:solidFill>
                            <a:schemeClr val="dk1"/>
                          </a:solidFill>
                          <a:effectLst/>
                        </a:rPr>
                        <a:t>10.910</a:t>
                      </a:r>
                      <a:endParaRPr lang="en-IN" sz="1200"/>
                    </a:p>
                  </a:txBody>
                  <a:tcPr marL="78259" marR="78259" marT="39130" marB="3913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13 sec using cross validation</a:t>
                      </a:r>
                    </a:p>
                    <a:p>
                      <a:endParaRPr lang="en-US" sz="1200"/>
                    </a:p>
                    <a:p>
                      <a:r>
                        <a:rPr lang="en-US" sz="1200"/>
                        <a:t>0.4 sec for final model training</a:t>
                      </a:r>
                      <a:endParaRPr lang="en-IN" sz="1200"/>
                    </a:p>
                  </a:txBody>
                  <a:tcPr marL="78259" marR="78259" marT="39130" marB="39130"/>
                </a:tc>
                <a:tc>
                  <a:txBody>
                    <a:bodyPr/>
                    <a:lstStyle/>
                    <a:p>
                      <a:r>
                        <a:rPr lang="en-IN" sz="1500" b="0" kern="1200">
                          <a:solidFill>
                            <a:schemeClr val="dk1"/>
                          </a:solidFill>
                          <a:effectLst/>
                        </a:rPr>
                        <a:t>3495.946</a:t>
                      </a:r>
                      <a:endParaRPr lang="en-IN" sz="1500"/>
                    </a:p>
                  </a:txBody>
                  <a:tcPr marL="78259" marR="78259" marT="39130" marB="39130"/>
                </a:tc>
                <a:extLst>
                  <a:ext uri="{0D108BD9-81ED-4DB2-BD59-A6C34878D82A}">
                    <a16:rowId xmlns:a16="http://schemas.microsoft.com/office/drawing/2014/main" val="174487375"/>
                  </a:ext>
                </a:extLst>
              </a:tr>
              <a:tr h="10225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</a:rPr>
                        <a:t>Linear Regression Model Training with 0.01 learning rate with features 'Temperature' and 'hour'</a:t>
                      </a:r>
                      <a:endParaRPr lang="en-US" sz="12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259" marR="78259" marT="39130" marB="39130"/>
                </a:tc>
                <a:tc>
                  <a:txBody>
                    <a:bodyPr/>
                    <a:lstStyle/>
                    <a:p>
                      <a:r>
                        <a:rPr lang="en-IN" sz="1200" b="0" kern="1200">
                          <a:solidFill>
                            <a:schemeClr val="dk1"/>
                          </a:solidFill>
                          <a:effectLst/>
                        </a:rPr>
                        <a:t>11.0327</a:t>
                      </a:r>
                      <a:endParaRPr lang="en-IN" sz="1200"/>
                    </a:p>
                  </a:txBody>
                  <a:tcPr marL="78259" marR="78259" marT="39130" marB="3913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 sec using cross validation</a:t>
                      </a:r>
                    </a:p>
                    <a:p>
                      <a:endParaRPr lang="en-US" sz="1200"/>
                    </a:p>
                    <a:p>
                      <a:r>
                        <a:rPr lang="en-US" sz="1200"/>
                        <a:t>0.2 sec for final model training</a:t>
                      </a:r>
                      <a:endParaRPr lang="en-IN" sz="1200"/>
                    </a:p>
                  </a:txBody>
                  <a:tcPr marL="78259" marR="78259" marT="39130" marB="39130"/>
                </a:tc>
                <a:tc>
                  <a:txBody>
                    <a:bodyPr/>
                    <a:lstStyle/>
                    <a:p>
                      <a:r>
                        <a:rPr lang="en-IN" sz="1500" b="0" kern="1200">
                          <a:solidFill>
                            <a:schemeClr val="dk1"/>
                          </a:solidFill>
                          <a:effectLst/>
                        </a:rPr>
                        <a:t>3759.670</a:t>
                      </a:r>
                      <a:endParaRPr lang="en-IN" sz="1500"/>
                    </a:p>
                  </a:txBody>
                  <a:tcPr marL="78259" marR="78259" marT="39130" marB="39130"/>
                </a:tc>
                <a:extLst>
                  <a:ext uri="{0D108BD9-81ED-4DB2-BD59-A6C34878D82A}">
                    <a16:rowId xmlns:a16="http://schemas.microsoft.com/office/drawing/2014/main" val="1182731752"/>
                  </a:ext>
                </a:extLst>
              </a:tr>
              <a:tr h="10225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</a:rPr>
                        <a:t>Linear regression model training with 0.02 learning rate using features 'Temperature' and 'hour'</a:t>
                      </a:r>
                      <a:endParaRPr lang="en-US" sz="12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259" marR="78259" marT="39130" marB="39130"/>
                </a:tc>
                <a:tc>
                  <a:txBody>
                    <a:bodyPr/>
                    <a:lstStyle/>
                    <a:p>
                      <a:r>
                        <a:rPr lang="en-IN" sz="1200" b="0" kern="1200">
                          <a:solidFill>
                            <a:schemeClr val="dk1"/>
                          </a:solidFill>
                          <a:effectLst/>
                        </a:rPr>
                        <a:t>11.0327</a:t>
                      </a:r>
                      <a:endParaRPr lang="en-IN" sz="1200"/>
                    </a:p>
                  </a:txBody>
                  <a:tcPr marL="78259" marR="78259" marT="39130" marB="3913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 sec using cross validation</a:t>
                      </a:r>
                    </a:p>
                    <a:p>
                      <a:endParaRPr lang="en-US" sz="1200"/>
                    </a:p>
                    <a:p>
                      <a:r>
                        <a:rPr lang="en-US" sz="1200"/>
                        <a:t>0.2 sec for final model training</a:t>
                      </a:r>
                      <a:endParaRPr lang="en-IN" sz="1200"/>
                    </a:p>
                  </a:txBody>
                  <a:tcPr marL="78259" marR="78259" marT="39130" marB="39130"/>
                </a:tc>
                <a:tc>
                  <a:txBody>
                    <a:bodyPr/>
                    <a:lstStyle/>
                    <a:p>
                      <a:r>
                        <a:rPr lang="en-IN" sz="1500" b="0" kern="1200">
                          <a:solidFill>
                            <a:schemeClr val="dk1"/>
                          </a:solidFill>
                          <a:effectLst/>
                        </a:rPr>
                        <a:t>3759.671</a:t>
                      </a:r>
                      <a:endParaRPr lang="en-IN" sz="1500"/>
                    </a:p>
                  </a:txBody>
                  <a:tcPr marL="78259" marR="78259" marT="39130" marB="39130"/>
                </a:tc>
                <a:extLst>
                  <a:ext uri="{0D108BD9-81ED-4DB2-BD59-A6C34878D82A}">
                    <a16:rowId xmlns:a16="http://schemas.microsoft.com/office/drawing/2014/main" val="108634852"/>
                  </a:ext>
                </a:extLst>
              </a:tr>
              <a:tr h="4747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</a:rPr>
                        <a:t>Linear regression using grid search</a:t>
                      </a:r>
                      <a:endParaRPr lang="en-US" sz="12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259" marR="78259" marT="39130" marB="39130"/>
                </a:tc>
                <a:tc>
                  <a:txBody>
                    <a:bodyPr/>
                    <a:lstStyle/>
                    <a:p>
                      <a:r>
                        <a:rPr lang="en-IN" sz="1200" b="0" kern="1200">
                          <a:solidFill>
                            <a:schemeClr val="dk1"/>
                          </a:solidFill>
                          <a:effectLst/>
                        </a:rPr>
                        <a:t>11.0327</a:t>
                      </a:r>
                      <a:endParaRPr lang="en-IN" sz="1200"/>
                    </a:p>
                  </a:txBody>
                  <a:tcPr marL="78259" marR="78259" marT="39130" marB="3913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 sec</a:t>
                      </a:r>
                      <a:endParaRPr lang="en-IN" sz="1200"/>
                    </a:p>
                  </a:txBody>
                  <a:tcPr marL="78259" marR="78259" marT="39130" marB="39130"/>
                </a:tc>
                <a:tc>
                  <a:txBody>
                    <a:bodyPr/>
                    <a:lstStyle/>
                    <a:p>
                      <a:r>
                        <a:rPr lang="en-IN" sz="1500" b="0" kern="1200">
                          <a:solidFill>
                            <a:schemeClr val="dk1"/>
                          </a:solidFill>
                          <a:effectLst/>
                        </a:rPr>
                        <a:t>4386.75</a:t>
                      </a:r>
                      <a:endParaRPr lang="en-IN" sz="1500"/>
                    </a:p>
                  </a:txBody>
                  <a:tcPr marL="78259" marR="78259" marT="39130" marB="39130"/>
                </a:tc>
                <a:extLst>
                  <a:ext uri="{0D108BD9-81ED-4DB2-BD59-A6C34878D82A}">
                    <a16:rowId xmlns:a16="http://schemas.microsoft.com/office/drawing/2014/main" val="2392442282"/>
                  </a:ext>
                </a:extLst>
              </a:tr>
              <a:tr h="6573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</a:rPr>
                        <a:t>Linear Support Vector Regression Model Training</a:t>
                      </a:r>
                      <a:endParaRPr lang="en-US" sz="12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259" marR="78259" marT="39130" marB="39130"/>
                </a:tc>
                <a:tc>
                  <a:txBody>
                    <a:bodyPr/>
                    <a:lstStyle/>
                    <a:p>
                      <a:r>
                        <a:rPr lang="en-IN" sz="1200" b="0" kern="1200">
                          <a:solidFill>
                            <a:schemeClr val="dk1"/>
                          </a:solidFill>
                          <a:effectLst/>
                        </a:rPr>
                        <a:t>10.927</a:t>
                      </a:r>
                      <a:endParaRPr lang="en-IN" sz="1200"/>
                    </a:p>
                  </a:txBody>
                  <a:tcPr marL="78259" marR="78259" marT="39130" marB="3913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544 sec</a:t>
                      </a:r>
                      <a:endParaRPr lang="en-IN" sz="1200"/>
                    </a:p>
                  </a:txBody>
                  <a:tcPr marL="78259" marR="78259" marT="39130" marB="39130"/>
                </a:tc>
                <a:tc>
                  <a:txBody>
                    <a:bodyPr/>
                    <a:lstStyle/>
                    <a:p>
                      <a:r>
                        <a:rPr lang="en-IN" sz="1500" b="0" kern="1200">
                          <a:solidFill>
                            <a:schemeClr val="dk1"/>
                          </a:solidFill>
                          <a:effectLst/>
                        </a:rPr>
                        <a:t>4560.294</a:t>
                      </a:r>
                      <a:endParaRPr lang="en-IN" sz="1500"/>
                    </a:p>
                  </a:txBody>
                  <a:tcPr marL="78259" marR="78259" marT="39130" marB="39130"/>
                </a:tc>
                <a:extLst>
                  <a:ext uri="{0D108BD9-81ED-4DB2-BD59-A6C34878D82A}">
                    <a16:rowId xmlns:a16="http://schemas.microsoft.com/office/drawing/2014/main" val="1480116867"/>
                  </a:ext>
                </a:extLst>
              </a:tr>
              <a:tr h="8399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</a:rPr>
                        <a:t>Linear Support Vector Regression Model Training</a:t>
                      </a:r>
                    </a:p>
                    <a:p>
                      <a:r>
                        <a:rPr lang="en-IN" sz="1200"/>
                        <a:t>Using grid search</a:t>
                      </a:r>
                    </a:p>
                  </a:txBody>
                  <a:tcPr marL="78259" marR="78259" marT="39130" marB="3913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10.9</a:t>
                      </a:r>
                      <a:endParaRPr lang="en-IN" sz="1200"/>
                    </a:p>
                  </a:txBody>
                  <a:tcPr marL="78259" marR="78259" marT="39130" marB="3913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1200 sec</a:t>
                      </a:r>
                      <a:endParaRPr lang="en-IN" sz="1200"/>
                    </a:p>
                  </a:txBody>
                  <a:tcPr marL="78259" marR="78259" marT="39130" marB="39130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4575.64</a:t>
                      </a:r>
                      <a:endParaRPr lang="en-IN" sz="1500"/>
                    </a:p>
                  </a:txBody>
                  <a:tcPr marL="78259" marR="78259" marT="39130" marB="39130"/>
                </a:tc>
                <a:extLst>
                  <a:ext uri="{0D108BD9-81ED-4DB2-BD59-A6C34878D82A}">
                    <a16:rowId xmlns:a16="http://schemas.microsoft.com/office/drawing/2014/main" val="2730972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144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B67475-D23A-6D32-A74F-508ADB95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Conclusion:</a:t>
            </a:r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2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643DAC-94E6-1BFE-C8B3-DA354659B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 From all the model trainings with different parameters we can say that Linear Regression performed better than Linear SVR.</a:t>
            </a:r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30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6438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6EFEE-2034-467B-0F2B-0052DE24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Next Steps:</a:t>
            </a:r>
            <a:endParaRPr lang="en-IN" b="1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19924-47DE-6FB8-3C14-43A7B6548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Integrating external data for Beter analysis.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Implementing with different machine learning models.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Apply the same study to different cities or a distribution network.</a:t>
            </a:r>
          </a:p>
          <a:p>
            <a:r>
              <a:rPr lang="en-US" sz="2400" dirty="0">
                <a:solidFill>
                  <a:schemeClr val="bg1"/>
                </a:solidFill>
              </a:rPr>
              <a:t>Financial study to measure the economic impact to configure power supply based on forecasts.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Real time model performance and improvement 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5534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889E8-6027-D2BD-6714-11D2A8E40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References:</a:t>
            </a:r>
            <a:endParaRPr lang="en-IN" b="1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62E32-E789-F8D4-5C95-56769542D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IN" sz="2000" b="0" i="0">
                <a:solidFill>
                  <a:schemeClr val="bg1"/>
                </a:solidFill>
                <a:effectLst/>
              </a:rPr>
              <a:t>Salam, A., &amp; El Hibaoui, A. (2018, December). Comparison of Machine Learning Algorithms for the Power Consumption Prediction:-Case Study of Tetouan city–. In 2018 6th International Renewable and Sustainable Energy Conference (IRSEC) (pp. 1–5). IEEE.</a:t>
            </a:r>
          </a:p>
          <a:p>
            <a:r>
              <a:rPr lang="en-IN" sz="2000" b="0" i="0">
                <a:solidFill>
                  <a:schemeClr val="bg1"/>
                </a:solidFill>
                <a:effectLst/>
              </a:rPr>
              <a:t>robikscube. (2022, July 5). Time Series Forecasting with Machine Learning [YT]. Retrieved September 29, 2022, from Kaggle.com website: </a:t>
            </a:r>
            <a:r>
              <a:rPr lang="en-IN" sz="2000" b="0" i="0">
                <a:solidFill>
                  <a:schemeClr val="bg1"/>
                </a:solidFill>
                <a:effectLst/>
                <a:hlinkClick r:id="rId2"/>
              </a:rPr>
              <a:t>https://www.kaggle.com/code/robikscube/time-series-forecasting-with-machine-learning-yt</a:t>
            </a:r>
            <a:endParaRPr lang="en-IN" sz="2000" b="0" i="0">
              <a:solidFill>
                <a:schemeClr val="bg1"/>
              </a:solidFill>
              <a:effectLst/>
            </a:endParaRPr>
          </a:p>
          <a:p>
            <a:endParaRPr lang="en-IN" sz="2000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87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9F84-C4F5-0903-F573-7817B8DAF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 and Results: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09E96-AAB7-F86C-09D2-1E4839F48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816" y="1281112"/>
            <a:ext cx="9795354" cy="459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65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EB5F14-5014-49D1-B590-9E2B7721C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D2B953D-3D65-4BA7-80E6-139390790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0604" y="147284"/>
            <a:ext cx="4314573" cy="431457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4CA0A0B8-0ABD-4C1D-8BDE-4D94C94FD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Graphic 212">
            <a:extLst>
              <a:ext uri="{FF2B5EF4-FFF2-40B4-BE49-F238E27FC236}">
                <a16:creationId xmlns:a16="http://schemas.microsoft.com/office/drawing/2014/main" id="{FF2923AC-40BC-4610-B6BD-AECABAF6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8A188E6-9899-40AA-9648-7B9BEAF52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81974" y="1174396"/>
            <a:ext cx="5290997" cy="5290997"/>
            <a:chOff x="1881974" y="1174396"/>
            <a:chExt cx="5290997" cy="5290997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10D3957-AAB5-4037-A58C-20FF0E226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4478242-FDA7-48D1-A53E-3E0EDB2A7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F47059C0-3CD3-44C5-9FBC-C5CEA6D94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9AB12-713A-FF48-A2C8-1BA3171C8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2763" y="1893347"/>
            <a:ext cx="4079551" cy="2877632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Thank You</a:t>
            </a:r>
            <a:endParaRPr lang="en-IN" sz="5400" b="1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F749-8E38-6995-5F33-3F7C5424F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2763" y="4863054"/>
            <a:ext cx="4079551" cy="811604"/>
          </a:xfrm>
        </p:spPr>
        <p:txBody>
          <a:bodyPr>
            <a:norm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Q&amp;A</a:t>
            </a:r>
            <a:endParaRPr lang="en-IN" sz="2000" b="1">
              <a:solidFill>
                <a:schemeClr val="bg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A6A50F-EF16-474F-9BD1-2D663EBEA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bg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A37927-0235-4A56-8680-D7B36716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D5F1B50-7A4C-4505-93E5-35FB75146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CABF6497-1D8F-1C71-F0C5-427E67C1F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7500" y="1024180"/>
            <a:ext cx="2560781" cy="2560781"/>
          </a:xfrm>
          <a:prstGeom prst="rect">
            <a:avLst/>
          </a:prstGeom>
        </p:spPr>
      </p:pic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4717BE92-F93B-41D0-A644-64F6E524C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6418" y="4140693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CA26306-9FAA-4D01-957F-3E9B25A25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A458C4D-E6E4-42CA-BC7C-301BFBAA7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CDA802E-5743-4261-84A2-D9D8F19A3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FCFC560-017D-4F70-ADE9-00A770915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65F55DD-D975-452E-9674-461DBDBDE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D245B05D-DA60-40E2-8A0A-B078C91D7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01FD61C-FC3A-43C0-9641-28B0C1A5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054674-4751-753B-8A47-D8AF0466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0"/>
            <a:ext cx="6039693" cy="3972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074A86-4032-3AE6-25C8-AC5769F39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0480"/>
            <a:ext cx="11946017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44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A384F-080A-F6D9-2485-A59D2BE3E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7" y="168812"/>
            <a:ext cx="8862645" cy="4712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23E9A6-1A4C-0A9B-6409-64C5183B4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67050"/>
            <a:ext cx="12192000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78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9414E-DBF4-7CA3-671C-E7F4E4F0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52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66202-473C-280C-EBF4-243C95C27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6009" cy="4877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8EAD5-6AD2-A1CB-7E64-38D8AB1CB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333422"/>
            <a:ext cx="5231252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76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5FD7A3-EE4E-1214-B742-B0517BB5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14" y="785443"/>
            <a:ext cx="9288171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1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  <wetp:taskpane dockstate="right" visibility="0" width="350" row="4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33BE491F-EE85-4D38-8EAA-B9CF08BEE723}">
  <we:reference id="wa200005566" version="1.0.0.0" store="en-US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A7E8795-38FF-4D91-B44C-964668453B26}">
  <we:reference id="wa104379997" version="3.0.0.0" store="en-US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426C1E5B-A3F3-4D1C-AAB2-8F7DE7442E75}">
  <we:reference id="wa200005107" version="1.1.0.0" store="en-US" storeType="OMEX"/>
  <we:alternateReferences>
    <we:reference id="WA200005107" version="1.1.0.0" store="WA20000510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588</Words>
  <Application>Microsoft Office PowerPoint</Application>
  <PresentationFormat>Widescreen</PresentationFormat>
  <Paragraphs>72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Roboto</vt:lpstr>
      <vt:lpstr>Office Theme</vt:lpstr>
      <vt:lpstr>Power Consumption of Tetouan City: A Comparison of Linear Regression and Linear SVR Models</vt:lpstr>
      <vt:lpstr>Project details</vt:lpstr>
      <vt:lpstr>Data preprocessing</vt:lpstr>
      <vt:lpstr>Code and Results: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</vt:lpstr>
      <vt:lpstr>Next Steps:</vt:lpstr>
      <vt:lpstr>References: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 your project title here</dc:title>
  <dc:creator>Roshan, Usman W</dc:creator>
  <cp:lastModifiedBy>Boddireddy Yashwanth Reddy</cp:lastModifiedBy>
  <cp:revision>15</cp:revision>
  <dcterms:created xsi:type="dcterms:W3CDTF">2023-10-13T15:08:42Z</dcterms:created>
  <dcterms:modified xsi:type="dcterms:W3CDTF">2023-11-27T03:35:39Z</dcterms:modified>
</cp:coreProperties>
</file>